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png"/>
  <Override PartName="/ppt/media/image5.jpg" ContentType="image/png"/>
  <Override PartName="/ppt/media/image6.jpg" ContentType="image/png"/>
  <Override PartName="/ppt/media/image7.jpg" ContentType="image/png"/>
  <Override PartName="/ppt/media/image8.jpg" ContentType="image/png"/>
  <Override PartName="/ppt/media/image9.jpg" ContentType="image/png"/>
  <Override PartName="/ppt/media/image10.jpg" ContentType="image/png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B9CB"/>
    <a:srgbClr val="CF35A3"/>
    <a:srgbClr val="FFA95A"/>
    <a:srgbClr val="1F1D13"/>
    <a:srgbClr val="F8E3A6"/>
    <a:srgbClr val="EFC03D"/>
    <a:srgbClr val="DFAA13"/>
    <a:srgbClr val="F5D786"/>
    <a:srgbClr val="060B12"/>
    <a:srgbClr val="CDC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0304" autoAdjust="0"/>
  </p:normalViewPr>
  <p:slideViewPr>
    <p:cSldViewPr snapToGrid="0">
      <p:cViewPr>
        <p:scale>
          <a:sx n="66" d="100"/>
          <a:sy n="66" d="100"/>
        </p:scale>
        <p:origin x="3864" y="3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2260C-FEC3-4873-8E5B-4EAD2A6D17B3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C2C4F-235F-454C-87D6-F9AF8FFD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7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221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4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653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49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4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82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0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2C467-2B42-E89F-BA72-E478E7CB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14528-17AA-E967-5E49-FEC91C9AB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5E01A-F1EA-09C5-BAF9-B05099AC8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DE30C-D60C-EDF2-3F81-5F71DC83D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66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2C467-2B42-E89F-BA72-E478E7CB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14528-17AA-E967-5E49-FEC91C9AB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5E01A-F1EA-09C5-BAF9-B05099AC8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DE30C-D60C-EDF2-3F81-5F71DC83D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0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2C467-2B42-E89F-BA72-E478E7CB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14528-17AA-E967-5E49-FEC91C9AB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5E01A-F1EA-09C5-BAF9-B05099AC8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DE30C-D60C-EDF2-3F81-5F71DC83D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73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2C467-2B42-E89F-BA72-E478E7CB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14528-17AA-E967-5E49-FEC91C9AB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5E01A-F1EA-09C5-BAF9-B05099AC8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DE30C-D60C-EDF2-3F81-5F71DC83D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53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2C467-2B42-E89F-BA72-E478E7CB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14528-17AA-E967-5E49-FEC91C9AB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5E01A-F1EA-09C5-BAF9-B05099AC8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DE30C-D60C-EDF2-3F81-5F71DC83D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3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2C467-2B42-E89F-BA72-E478E7CB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14528-17AA-E967-5E49-FEC91C9AB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5E01A-F1EA-09C5-BAF9-B05099AC8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DE30C-D60C-EDF2-3F81-5F71DC83D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2C4F-235F-454C-87D6-F9AF8FFD0B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03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FE6B5-2E8D-B70F-59FD-6EC76085F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661FE-8BB3-D3C6-71F1-85746ECA6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7EFA9-C69E-CC4F-0B68-4E797FF4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A52EB-2FA4-56FF-2599-096AEBB5C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3819E-55D9-5ABE-3504-745B5250A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37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3F003-F212-A1B5-6FDF-E01A544BB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C7890-5169-D212-5BC7-B64432B5D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7412D-D1FB-2C9B-EA89-BB66479CA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7BDD5-3C15-594E-93FD-FE8EEFF6B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9C859-A88A-55DB-C5F1-E4676EA0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3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1EFA2-06BA-9837-241E-F1CB6D68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A5D9B-A0C2-69F1-C15D-86ADF67DF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C9172-6603-CFF0-F78A-C9F3D3EBD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13C8E-D595-C1FC-B2F0-D86B9DC55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3166D-60B4-AE42-BDDF-EA033F6C0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78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2CE1-CF05-2E5F-BDC8-A49D0DBE1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AC7CD-319F-3A72-3F29-E43FF2442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B6F64-5572-A0D6-5A42-C5F74E89B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64DA6-7A9E-D2C7-A9CC-2907126D0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AFCEC1-272D-3A93-8188-DAEAF804A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306EB-4022-F9F0-33C5-041C7281D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85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51D66-2C91-E08E-D95E-48B9ECB3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EE73B-3ACF-CCD2-0600-E27895D2E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CF1C18-014D-4C2B-1FF8-F84ADB562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0059D-C979-FFC9-034E-B75E16DA9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9241D0-3692-20A9-D012-E8C6C0E8EC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279468-8812-EA4A-BA52-DB09DE32C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52D597-62A8-2A71-5578-0509F27C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2DA045-EB06-7A21-1F1B-06CBA4609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89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21B14-047A-BAA5-234E-C84C0FCF7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694263-63FE-E17C-2F6F-D954086FB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750F93-A9FA-CD14-E5B6-6B657E76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08490-6489-B0EC-5AB1-BA281A76E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7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3A3E5E-30A3-FE02-842F-DCB2A2DDB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C9EAF-AAC3-5ECB-8226-0BFA792B0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A6A2E1-11A5-3D16-848B-70B1C4B5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62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4E770-7922-D902-A0E8-CEB3642BA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775C2-FFF7-4FD5-323F-1F01B0642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B1548-72C3-BED8-6150-F8A344448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89D2A-A3CE-0037-3592-6F6655EC3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BB006-50F2-BE25-72C7-F5668B93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6F4BB-9CDA-0D25-24BF-4111D7215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8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12D28-AD0A-61C8-8069-200ABFA5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35865D-B0CE-F33C-9292-9EF7D88CAE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99CBF-A5FA-8955-FE33-09EB578FD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A0845-1814-C1BA-1024-2BCCD92D2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69C39-579A-9C55-220B-B27D7C422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FFC21-7C10-DD63-B008-26F99E75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9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A5561-8AEE-8D22-835B-D85C431B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77639-4A81-17AA-C6B2-E9337F560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875DD-599D-496C-D41A-572083F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DC289-551A-30E7-BC85-527A9192F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312F3-224C-39D3-71A9-0418AC37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5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0138B4-E20A-9E61-AB9B-EAD516743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CC479C-7798-E70A-06A0-AED8CF610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23745-F133-D089-5347-20C56E6D8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B3B80-B86C-5483-9BAB-1DBAA2675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9BEC8-8270-4CE5-1ADE-36E09E269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4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10F91B-0E8F-26A2-7801-FF2024528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5574F-2B23-3D0D-D1A5-7563ECA6A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49B3A-F10D-BCE4-9427-A322A69079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102432-9EB0-420B-9A2E-76EC8AC123FB}" type="datetimeFigureOut">
              <a:rPr lang="en-US" smtClean="0"/>
              <a:t>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17526-49B1-65A9-4F88-6D2DF3094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53558-59A3-BF66-A23A-551FE27CC4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ACF82D-F449-4F7C-AB5C-EB2BD977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1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hyperlink" Target="https://charlieart.space/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3.png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.jpeg"/><Relationship Id="rId7" Type="http://schemas.openxmlformats.org/officeDocument/2006/relationships/image" Target="../media/image14.jpg"/><Relationship Id="rId12" Type="http://schemas.openxmlformats.org/officeDocument/2006/relationships/image" Target="../media/image2.jpg"/><Relationship Id="rId17" Type="http://schemas.openxmlformats.org/officeDocument/2006/relationships/image" Target="../media/image7.jpg"/><Relationship Id="rId2" Type="http://schemas.openxmlformats.org/officeDocument/2006/relationships/video" Target="https://www.youtube.com/embed/_pLWLWKFy9M?feature=oembed" TargetMode="External"/><Relationship Id="rId16" Type="http://schemas.openxmlformats.org/officeDocument/2006/relationships/image" Target="../media/image6.jpg"/><Relationship Id="rId20" Type="http://schemas.openxmlformats.org/officeDocument/2006/relationships/image" Target="../media/image10.jpg"/><Relationship Id="rId1" Type="http://schemas.openxmlformats.org/officeDocument/2006/relationships/tags" Target="../tags/tag1.xml"/><Relationship Id="rId6" Type="http://schemas.openxmlformats.org/officeDocument/2006/relationships/image" Target="../media/image13.jpg"/><Relationship Id="rId11" Type="http://schemas.openxmlformats.org/officeDocument/2006/relationships/image" Target="../media/image11.png"/><Relationship Id="rId5" Type="http://schemas.openxmlformats.org/officeDocument/2006/relationships/image" Target="../media/image12.jpeg"/><Relationship Id="rId15" Type="http://schemas.openxmlformats.org/officeDocument/2006/relationships/image" Target="../media/image5.jpg"/><Relationship Id="rId10" Type="http://schemas.openxmlformats.org/officeDocument/2006/relationships/image" Target="../media/image17.jpg"/><Relationship Id="rId19" Type="http://schemas.openxmlformats.org/officeDocument/2006/relationships/image" Target="../media/image9.jp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6.jpg"/><Relationship Id="rId14" Type="http://schemas.openxmlformats.org/officeDocument/2006/relationships/image" Target="../media/image4.jpg"/><Relationship Id="rId22" Type="http://schemas.openxmlformats.org/officeDocument/2006/relationships/hyperlink" Target="https://charlieart.space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20.jpeg"/><Relationship Id="rId18" Type="http://schemas.openxmlformats.org/officeDocument/2006/relationships/image" Target="../media/image25.png"/><Relationship Id="rId26" Type="http://schemas.openxmlformats.org/officeDocument/2006/relationships/image" Target="../media/image9.jp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4.jpg"/><Relationship Id="rId7" Type="http://schemas.openxmlformats.org/officeDocument/2006/relationships/image" Target="../media/image14.jpg"/><Relationship Id="rId12" Type="http://schemas.openxmlformats.org/officeDocument/2006/relationships/image" Target="../media/image19.jpg"/><Relationship Id="rId17" Type="http://schemas.openxmlformats.org/officeDocument/2006/relationships/image" Target="../media/image24.jpeg"/><Relationship Id="rId25" Type="http://schemas.openxmlformats.org/officeDocument/2006/relationships/image" Target="../media/image8.jpg"/><Relationship Id="rId2" Type="http://schemas.openxmlformats.org/officeDocument/2006/relationships/video" Target="https://www.youtube.com/embed/_pLWLWKFy9M?feature=oembed" TargetMode="External"/><Relationship Id="rId16" Type="http://schemas.openxmlformats.org/officeDocument/2006/relationships/image" Target="../media/image23.jpeg"/><Relationship Id="rId20" Type="http://schemas.openxmlformats.org/officeDocument/2006/relationships/image" Target="../media/image3.png"/><Relationship Id="rId1" Type="http://schemas.openxmlformats.org/officeDocument/2006/relationships/tags" Target="../tags/tag2.xml"/><Relationship Id="rId6" Type="http://schemas.openxmlformats.org/officeDocument/2006/relationships/image" Target="../media/image13.jpg"/><Relationship Id="rId11" Type="http://schemas.openxmlformats.org/officeDocument/2006/relationships/image" Target="../media/image18.jpg"/><Relationship Id="rId24" Type="http://schemas.openxmlformats.org/officeDocument/2006/relationships/image" Target="../media/image7.jpg"/><Relationship Id="rId5" Type="http://schemas.openxmlformats.org/officeDocument/2006/relationships/image" Target="../media/image12.jpeg"/><Relationship Id="rId15" Type="http://schemas.openxmlformats.org/officeDocument/2006/relationships/image" Target="../media/image22.jpg"/><Relationship Id="rId23" Type="http://schemas.openxmlformats.org/officeDocument/2006/relationships/image" Target="../media/image6.jpg"/><Relationship Id="rId28" Type="http://schemas.openxmlformats.org/officeDocument/2006/relationships/image" Target="../media/image11.png"/><Relationship Id="rId10" Type="http://schemas.openxmlformats.org/officeDocument/2006/relationships/image" Target="../media/image17.jpg"/><Relationship Id="rId19" Type="http://schemas.openxmlformats.org/officeDocument/2006/relationships/image" Target="../media/image2.jp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6.jpg"/><Relationship Id="rId14" Type="http://schemas.openxmlformats.org/officeDocument/2006/relationships/image" Target="../media/image21.jpeg"/><Relationship Id="rId22" Type="http://schemas.openxmlformats.org/officeDocument/2006/relationships/image" Target="../media/image5.jpg"/><Relationship Id="rId27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g"/><Relationship Id="rId18" Type="http://schemas.openxmlformats.org/officeDocument/2006/relationships/image" Target="../media/image31.jpe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4.jp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17" Type="http://schemas.openxmlformats.org/officeDocument/2006/relationships/image" Target="../media/image30.jpg"/><Relationship Id="rId2" Type="http://schemas.openxmlformats.org/officeDocument/2006/relationships/video" Target="https://www.youtube.com/embed/_pLWLWKFy9M?feature=oembed" TargetMode="External"/><Relationship Id="rId16" Type="http://schemas.openxmlformats.org/officeDocument/2006/relationships/image" Target="../media/image29.jpeg"/><Relationship Id="rId20" Type="http://schemas.openxmlformats.org/officeDocument/2006/relationships/image" Target="../media/image13.jpg"/><Relationship Id="rId1" Type="http://schemas.openxmlformats.org/officeDocument/2006/relationships/tags" Target="../tags/tag3.xml"/><Relationship Id="rId6" Type="http://schemas.openxmlformats.org/officeDocument/2006/relationships/image" Target="../media/image19.jpg"/><Relationship Id="rId11" Type="http://schemas.openxmlformats.org/officeDocument/2006/relationships/image" Target="../media/image24.jpeg"/><Relationship Id="rId24" Type="http://schemas.openxmlformats.org/officeDocument/2006/relationships/image" Target="../media/image17.jpg"/><Relationship Id="rId5" Type="http://schemas.openxmlformats.org/officeDocument/2006/relationships/image" Target="../media/image18.jpg"/><Relationship Id="rId15" Type="http://schemas.openxmlformats.org/officeDocument/2006/relationships/image" Target="../media/image28.jpg"/><Relationship Id="rId23" Type="http://schemas.openxmlformats.org/officeDocument/2006/relationships/image" Target="../media/image16.jpg"/><Relationship Id="rId10" Type="http://schemas.openxmlformats.org/officeDocument/2006/relationships/image" Target="../media/image23.jpeg"/><Relationship Id="rId19" Type="http://schemas.openxmlformats.org/officeDocument/2006/relationships/image" Target="../media/image12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2.jpg"/><Relationship Id="rId14" Type="http://schemas.openxmlformats.org/officeDocument/2006/relationships/image" Target="../media/image27.jpeg"/><Relationship Id="rId22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image" Target="../media/image19.jpg"/><Relationship Id="rId18" Type="http://schemas.openxmlformats.org/officeDocument/2006/relationships/image" Target="../media/image24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jpeg"/><Relationship Id="rId12" Type="http://schemas.openxmlformats.org/officeDocument/2006/relationships/image" Target="../media/image18.jpg"/><Relationship Id="rId17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.jpg"/><Relationship Id="rId1" Type="http://schemas.openxmlformats.org/officeDocument/2006/relationships/tags" Target="../tags/tag4.xml"/><Relationship Id="rId6" Type="http://schemas.openxmlformats.org/officeDocument/2006/relationships/image" Target="../media/image28.jpg"/><Relationship Id="rId11" Type="http://schemas.openxmlformats.org/officeDocument/2006/relationships/image" Target="../media/image33.jpg"/><Relationship Id="rId5" Type="http://schemas.openxmlformats.org/officeDocument/2006/relationships/image" Target="../media/image27.jpeg"/><Relationship Id="rId15" Type="http://schemas.openxmlformats.org/officeDocument/2006/relationships/image" Target="../media/image21.jpeg"/><Relationship Id="rId10" Type="http://schemas.openxmlformats.org/officeDocument/2006/relationships/image" Target="../media/image32.jpg"/><Relationship Id="rId19" Type="http://schemas.openxmlformats.org/officeDocument/2006/relationships/image" Target="../media/image25.png"/><Relationship Id="rId4" Type="http://schemas.openxmlformats.org/officeDocument/2006/relationships/image" Target="../media/image26.jpg"/><Relationship Id="rId9" Type="http://schemas.openxmlformats.org/officeDocument/2006/relationships/image" Target="../media/image31.jpeg"/><Relationship Id="rId1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30.jp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5.jpg"/><Relationship Id="rId12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4.jpeg"/><Relationship Id="rId11" Type="http://schemas.openxmlformats.org/officeDocument/2006/relationships/image" Target="../media/image28.jpg"/><Relationship Id="rId5" Type="http://schemas.openxmlformats.org/officeDocument/2006/relationships/image" Target="../media/image33.jpg"/><Relationship Id="rId10" Type="http://schemas.openxmlformats.org/officeDocument/2006/relationships/image" Target="../media/image27.jpeg"/><Relationship Id="rId4" Type="http://schemas.openxmlformats.org/officeDocument/2006/relationships/image" Target="../media/image32.jpg"/><Relationship Id="rId9" Type="http://schemas.openxmlformats.org/officeDocument/2006/relationships/image" Target="../media/image26.jpg"/><Relationship Id="rId1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10" Type="http://schemas.openxmlformats.org/officeDocument/2006/relationships/image" Target="../media/image38.gif"/><Relationship Id="rId4" Type="http://schemas.openxmlformats.org/officeDocument/2006/relationships/image" Target="../media/image34.jpe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jpeg"/><Relationship Id="rId2" Type="http://schemas.openxmlformats.org/officeDocument/2006/relationships/video" Target="https://www.youtube.com/embed/TyJAcl2vI5U?feature=oembed" TargetMode="External"/><Relationship Id="rId1" Type="http://schemas.openxmlformats.org/officeDocument/2006/relationships/tags" Target="../tags/tag7.xml"/><Relationship Id="rId6" Type="http://schemas.openxmlformats.org/officeDocument/2006/relationships/image" Target="../media/image38.gif"/><Relationship Id="rId5" Type="http://schemas.openxmlformats.org/officeDocument/2006/relationships/image" Target="../media/image37.png"/><Relationship Id="rId10" Type="http://schemas.openxmlformats.org/officeDocument/2006/relationships/image" Target="../media/image36.jpe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gif"/><Relationship Id="rId2" Type="http://schemas.openxmlformats.org/officeDocument/2006/relationships/video" Target="https://www.youtube.com/embed/TyJAcl2vI5U?feature=oembed" TargetMode="External"/><Relationship Id="rId1" Type="http://schemas.openxmlformats.org/officeDocument/2006/relationships/tags" Target="../tags/tag8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10" Type="http://schemas.openxmlformats.org/officeDocument/2006/relationships/image" Target="../media/image38.gif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gif"/><Relationship Id="rId2" Type="http://schemas.openxmlformats.org/officeDocument/2006/relationships/video" Target="https://www.youtube.com/embed/TyJAcl2vI5U?feature=oembed" TargetMode="External"/><Relationship Id="rId1" Type="http://schemas.openxmlformats.org/officeDocument/2006/relationships/tags" Target="../tags/tag9.xml"/><Relationship Id="rId6" Type="http://schemas.openxmlformats.org/officeDocument/2006/relationships/image" Target="../media/image41.gif"/><Relationship Id="rId5" Type="http://schemas.openxmlformats.org/officeDocument/2006/relationships/image" Target="../media/image40.jpg"/><Relationship Id="rId10" Type="http://schemas.openxmlformats.org/officeDocument/2006/relationships/image" Target="../media/image44.gif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3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gif"/><Relationship Id="rId12" Type="http://schemas.openxmlformats.org/officeDocument/2006/relationships/image" Target="../media/image47.jpeg"/><Relationship Id="rId2" Type="http://schemas.openxmlformats.org/officeDocument/2006/relationships/video" Target="https://www.youtube.com/embed/uz897B-tFvo?feature=oembed" TargetMode="External"/><Relationship Id="rId1" Type="http://schemas.openxmlformats.org/officeDocument/2006/relationships/tags" Target="../tags/tag10.xml"/><Relationship Id="rId6" Type="http://schemas.openxmlformats.org/officeDocument/2006/relationships/image" Target="../media/image41.gif"/><Relationship Id="rId11" Type="http://schemas.openxmlformats.org/officeDocument/2006/relationships/image" Target="../media/image46.jpg"/><Relationship Id="rId5" Type="http://schemas.openxmlformats.org/officeDocument/2006/relationships/image" Target="../media/image40.jpg"/><Relationship Id="rId10" Type="http://schemas.openxmlformats.org/officeDocument/2006/relationships/image" Target="../media/image45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44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jpeg"/><Relationship Id="rId12" Type="http://schemas.openxmlformats.org/officeDocument/2006/relationships/hyperlink" Target="https://www.instagram.com/c__charliee/" TargetMode="External"/><Relationship Id="rId2" Type="http://schemas.openxmlformats.org/officeDocument/2006/relationships/video" Target="https://www.youtube.com/embed/uz897B-tFvo?feature=oembed" TargetMode="External"/><Relationship Id="rId1" Type="http://schemas.openxmlformats.org/officeDocument/2006/relationships/tags" Target="../tags/tag11.xml"/><Relationship Id="rId6" Type="http://schemas.openxmlformats.org/officeDocument/2006/relationships/image" Target="../media/image46.jpg"/><Relationship Id="rId11" Type="http://schemas.openxmlformats.org/officeDocument/2006/relationships/image" Target="../media/image48.png"/><Relationship Id="rId5" Type="http://schemas.openxmlformats.org/officeDocument/2006/relationships/image" Target="../media/image45.jpeg"/><Relationship Id="rId10" Type="http://schemas.openxmlformats.org/officeDocument/2006/relationships/hyperlink" Target="mailto:charlieice32@gmail.com" TargetMode="External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44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www.instagram.com/c__charliee/" TargetMode="External"/><Relationship Id="rId2" Type="http://schemas.openxmlformats.org/officeDocument/2006/relationships/video" Target="https://www.youtube.com/embed/uz897B-tFvo?feature=oembed" TargetMode="External"/><Relationship Id="rId1" Type="http://schemas.openxmlformats.org/officeDocument/2006/relationships/tags" Target="../tags/tag12.xml"/><Relationship Id="rId6" Type="http://schemas.openxmlformats.org/officeDocument/2006/relationships/image" Target="../media/image48.png"/><Relationship Id="rId11" Type="http://schemas.openxmlformats.org/officeDocument/2006/relationships/image" Target="../media/image47.jpeg"/><Relationship Id="rId5" Type="http://schemas.openxmlformats.org/officeDocument/2006/relationships/hyperlink" Target="mailto:charlieice32@gmail.com" TargetMode="External"/><Relationship Id="rId10" Type="http://schemas.openxmlformats.org/officeDocument/2006/relationships/image" Target="../media/image46.jp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9F79B14-043C-2AE4-B674-87DDA154FF69}"/>
              </a:ext>
            </a:extLst>
          </p:cNvPr>
          <p:cNvSpPr/>
          <p:nvPr/>
        </p:nvSpPr>
        <p:spPr>
          <a:xfrm>
            <a:off x="320040" y="1011674"/>
            <a:ext cx="11551918" cy="5678609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person looking up with long hair&#10;&#10;Description automatically generated">
            <a:extLst>
              <a:ext uri="{FF2B5EF4-FFF2-40B4-BE49-F238E27FC236}">
                <a16:creationId xmlns:a16="http://schemas.microsoft.com/office/drawing/2014/main" id="{2E19DCB9-11B5-25D5-51FF-FBA20E63FB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t="849" r="-162" b="17163"/>
          <a:stretch/>
        </p:blipFill>
        <p:spPr>
          <a:xfrm>
            <a:off x="4332103" y="2212004"/>
            <a:ext cx="3503016" cy="3503016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BBDBBC-5054-DC1A-630B-68149608AD21}"/>
              </a:ext>
            </a:extLst>
          </p:cNvPr>
          <p:cNvSpPr txBox="1"/>
          <p:nvPr/>
        </p:nvSpPr>
        <p:spPr>
          <a:xfrm>
            <a:off x="1500183" y="5678230"/>
            <a:ext cx="9191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My name is Charlie Morton,</a:t>
            </a:r>
          </a:p>
          <a:p>
            <a:pPr algn="ctr"/>
            <a:endParaRPr lang="en-US" b="1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  <a:p>
            <a:pPr algn="ctr"/>
            <a:r>
              <a:rPr lang="en-US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I'm a young artist whose passion is animating in 2D, 3D and modeling 3D!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33CD84-884E-C942-C577-0637C6E46745}"/>
              </a:ext>
            </a:extLst>
          </p:cNvPr>
          <p:cNvSpPr txBox="1"/>
          <p:nvPr/>
        </p:nvSpPr>
        <p:spPr>
          <a:xfrm>
            <a:off x="1500182" y="1011675"/>
            <a:ext cx="9191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Poppins "/>
              </a:rPr>
              <a:t>About Me</a:t>
            </a:r>
          </a:p>
          <a:p>
            <a:pPr algn="ctr"/>
            <a:endParaRPr lang="en-US" sz="3600" dirty="0">
              <a:latin typeface="Poppins 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0D5C57D-0BDA-9D0C-FBAE-BF29F9BA59BB}"/>
              </a:ext>
            </a:extLst>
          </p:cNvPr>
          <p:cNvSpPr/>
          <p:nvPr/>
        </p:nvSpPr>
        <p:spPr>
          <a:xfrm>
            <a:off x="320034" y="8591550"/>
            <a:ext cx="11551918" cy="5596717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 descr="A screenshot of a computer&#10;&#10;Description automatically generated">
            <a:extLst>
              <a:ext uri="{FF2B5EF4-FFF2-40B4-BE49-F238E27FC236}">
                <a16:creationId xmlns:a16="http://schemas.microsoft.com/office/drawing/2014/main" id="{3DB03D66-6164-2D68-C184-F50F12668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 r="18780" b="6721"/>
          <a:stretch/>
        </p:blipFill>
        <p:spPr>
          <a:xfrm>
            <a:off x="7724040" y="9458322"/>
            <a:ext cx="1654598" cy="1427736"/>
          </a:xfrm>
          <a:prstGeom prst="roundRect">
            <a:avLst>
              <a:gd name="adj" fmla="val 2385"/>
            </a:avLst>
          </a:prstGeom>
        </p:spPr>
      </p:pic>
      <p:pic>
        <p:nvPicPr>
          <p:cNvPr id="29" name="Picture 28" descr="A white cube on a grid&#10;&#10;Description automatically generated">
            <a:extLst>
              <a:ext uri="{FF2B5EF4-FFF2-40B4-BE49-F238E27FC236}">
                <a16:creationId xmlns:a16="http://schemas.microsoft.com/office/drawing/2014/main" id="{EB4EE478-81F1-C031-42A6-01D7A3A29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8" t="15222" r="26826" b="17194"/>
          <a:stretch/>
        </p:blipFill>
        <p:spPr>
          <a:xfrm>
            <a:off x="5854338" y="9458321"/>
            <a:ext cx="1654598" cy="1427737"/>
          </a:xfrm>
          <a:prstGeom prst="roundRect">
            <a:avLst>
              <a:gd name="adj" fmla="val 2385"/>
            </a:avLst>
          </a:prstGeom>
        </p:spPr>
      </p:pic>
      <p:pic>
        <p:nvPicPr>
          <p:cNvPr id="30" name="Picture 29" descr="A computer screen shot of a person with arms out&#10;&#10;Description automatically generated">
            <a:extLst>
              <a:ext uri="{FF2B5EF4-FFF2-40B4-BE49-F238E27FC236}">
                <a16:creationId xmlns:a16="http://schemas.microsoft.com/office/drawing/2014/main" id="{C90386A1-41D6-F9D8-068E-52FF3F4961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9" t="4320" r="13628" b="10347"/>
          <a:stretch/>
        </p:blipFill>
        <p:spPr>
          <a:xfrm>
            <a:off x="9593741" y="9458321"/>
            <a:ext cx="1654599" cy="1430452"/>
          </a:xfrm>
          <a:prstGeom prst="roundRect">
            <a:avLst>
              <a:gd name="adj" fmla="val 2385"/>
            </a:avLst>
          </a:prstGeom>
        </p:spPr>
      </p:pic>
      <p:pic>
        <p:nvPicPr>
          <p:cNvPr id="31" name="Picture 30" descr="A screenshot of a video game&#10;&#10;Description automatically generated">
            <a:extLst>
              <a:ext uri="{FF2B5EF4-FFF2-40B4-BE49-F238E27FC236}">
                <a16:creationId xmlns:a16="http://schemas.microsoft.com/office/drawing/2014/main" id="{4E73236D-90A0-C835-0F87-AB9CD7A59A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 t="1" r="16572" b="2105"/>
          <a:stretch/>
        </p:blipFill>
        <p:spPr>
          <a:xfrm>
            <a:off x="5854338" y="11006872"/>
            <a:ext cx="1654598" cy="1427737"/>
          </a:xfrm>
          <a:prstGeom prst="roundRect">
            <a:avLst>
              <a:gd name="adj" fmla="val 2385"/>
            </a:avLst>
          </a:prstGeom>
        </p:spPr>
      </p:pic>
      <p:pic>
        <p:nvPicPr>
          <p:cNvPr id="32" name="Picture 31" descr="A white cartoon character with arms out&#10;&#10;Description automatically generated with medium confidence">
            <a:extLst>
              <a:ext uri="{FF2B5EF4-FFF2-40B4-BE49-F238E27FC236}">
                <a16:creationId xmlns:a16="http://schemas.microsoft.com/office/drawing/2014/main" id="{E92A3959-4FFC-5CC5-57A0-BE6250B3FE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4" t="-1638" r="11942" b="10903"/>
          <a:stretch/>
        </p:blipFill>
        <p:spPr>
          <a:xfrm>
            <a:off x="7724040" y="10997710"/>
            <a:ext cx="1654598" cy="1427736"/>
          </a:xfrm>
          <a:prstGeom prst="roundRect">
            <a:avLst>
              <a:gd name="adj" fmla="val 2385"/>
            </a:avLst>
          </a:prstGeom>
        </p:spPr>
      </p:pic>
      <p:pic>
        <p:nvPicPr>
          <p:cNvPr id="33" name="Picture 32" descr="A cartoon of a rabbit&#10;&#10;Description automatically generated">
            <a:extLst>
              <a:ext uri="{FF2B5EF4-FFF2-40B4-BE49-F238E27FC236}">
                <a16:creationId xmlns:a16="http://schemas.microsoft.com/office/drawing/2014/main" id="{CAE0E67D-800C-6A9C-0EBD-CB11840B0C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t="-802" r="17410" b="10638"/>
          <a:stretch/>
        </p:blipFill>
        <p:spPr>
          <a:xfrm>
            <a:off x="9593742" y="11015489"/>
            <a:ext cx="1654598" cy="1409519"/>
          </a:xfrm>
          <a:prstGeom prst="roundRect">
            <a:avLst>
              <a:gd name="adj" fmla="val 2385"/>
            </a:avLst>
          </a:prstGeom>
        </p:spPr>
      </p:pic>
      <p:pic>
        <p:nvPicPr>
          <p:cNvPr id="34" name="Picture 33" descr="A cartoon of a person with a skull&#10;&#10;Description automatically generated">
            <a:extLst>
              <a:ext uri="{FF2B5EF4-FFF2-40B4-BE49-F238E27FC236}">
                <a16:creationId xmlns:a16="http://schemas.microsoft.com/office/drawing/2014/main" id="{F47DE39F-AAC0-D198-D503-198C82AFB7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8" t="3211" r="20876"/>
          <a:stretch/>
        </p:blipFill>
        <p:spPr>
          <a:xfrm>
            <a:off x="5856930" y="12550746"/>
            <a:ext cx="1654598" cy="1422414"/>
          </a:xfrm>
          <a:prstGeom prst="roundRect">
            <a:avLst>
              <a:gd name="adj" fmla="val 2385"/>
            </a:avLst>
          </a:prstGeom>
        </p:spPr>
      </p:pic>
      <p:pic>
        <p:nvPicPr>
          <p:cNvPr id="35" name="Picture 34" descr="A grey cartoon character with arms out&#10;&#10;Description automatically generated">
            <a:extLst>
              <a:ext uri="{FF2B5EF4-FFF2-40B4-BE49-F238E27FC236}">
                <a16:creationId xmlns:a16="http://schemas.microsoft.com/office/drawing/2014/main" id="{9AC6C6D1-9200-E60E-3835-CB59CB8153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" t="-458" r="3304" b="458"/>
          <a:stretch/>
        </p:blipFill>
        <p:spPr>
          <a:xfrm>
            <a:off x="7731620" y="12544372"/>
            <a:ext cx="1665540" cy="1418076"/>
          </a:xfrm>
          <a:prstGeom prst="roundRect">
            <a:avLst>
              <a:gd name="adj" fmla="val 2385"/>
            </a:avLst>
          </a:prstGeom>
        </p:spPr>
      </p:pic>
      <p:pic>
        <p:nvPicPr>
          <p:cNvPr id="36" name="Picture 35" descr="A cartoon of a creature&#10;&#10;Description automatically generated">
            <a:extLst>
              <a:ext uri="{FF2B5EF4-FFF2-40B4-BE49-F238E27FC236}">
                <a16:creationId xmlns:a16="http://schemas.microsoft.com/office/drawing/2014/main" id="{85125DB0-0682-6D92-5544-5F5D4DC232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1" t="-228" r="18932" b="228"/>
          <a:stretch/>
        </p:blipFill>
        <p:spPr>
          <a:xfrm>
            <a:off x="9593742" y="12535748"/>
            <a:ext cx="1671477" cy="1412833"/>
          </a:xfrm>
          <a:prstGeom prst="roundRect">
            <a:avLst>
              <a:gd name="adj" fmla="val 2385"/>
            </a:avLst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3019316-48DC-5CC7-BD9F-08E40C4E2CB3}"/>
              </a:ext>
            </a:extLst>
          </p:cNvPr>
          <p:cNvSpPr txBox="1"/>
          <p:nvPr/>
        </p:nvSpPr>
        <p:spPr>
          <a:xfrm>
            <a:off x="4876988" y="8819115"/>
            <a:ext cx="2438007" cy="403979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0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Dragon 3D Model</a:t>
            </a:r>
            <a:endParaRPr lang="en-US" sz="2000" b="1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D6252FF-1E6F-8E51-AB97-075BB6A91214}"/>
              </a:ext>
            </a:extLst>
          </p:cNvPr>
          <p:cNvSpPr/>
          <p:nvPr/>
        </p:nvSpPr>
        <p:spPr>
          <a:xfrm>
            <a:off x="320034" y="7585376"/>
            <a:ext cx="11551918" cy="723811"/>
          </a:xfrm>
          <a:prstGeom prst="roundRect">
            <a:avLst>
              <a:gd name="adj" fmla="val 17224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317500">
              <a:srgbClr val="DFAA13">
                <a:alpha val="4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1D5852-9475-2B10-52C8-58D6689587E1}"/>
              </a:ext>
            </a:extLst>
          </p:cNvPr>
          <p:cNvSpPr txBox="1"/>
          <p:nvPr/>
        </p:nvSpPr>
        <p:spPr>
          <a:xfrm>
            <a:off x="1500182" y="7649202"/>
            <a:ext cx="9191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My Projects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F0264571-F7E0-1E9F-BBDF-2CCF77D60FCA}"/>
              </a:ext>
            </a:extLst>
          </p:cNvPr>
          <p:cNvSpPr/>
          <p:nvPr/>
        </p:nvSpPr>
        <p:spPr>
          <a:xfrm>
            <a:off x="307653" y="146681"/>
            <a:ext cx="11551918" cy="723811"/>
          </a:xfrm>
          <a:prstGeom prst="roundRect">
            <a:avLst>
              <a:gd name="adj" fmla="val 17224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317500">
              <a:srgbClr val="DFAA13">
                <a:alpha val="4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5A0004A-313E-F306-7B8D-EAB2A4CA323A}"/>
              </a:ext>
            </a:extLst>
          </p:cNvPr>
          <p:cNvSpPr txBox="1"/>
          <p:nvPr/>
        </p:nvSpPr>
        <p:spPr>
          <a:xfrm>
            <a:off x="1487799" y="289391"/>
            <a:ext cx="9191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Animation Portfolio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1F720BE-0894-7B30-600C-395ADFFA972D}"/>
              </a:ext>
            </a:extLst>
          </p:cNvPr>
          <p:cNvSpPr txBox="1"/>
          <p:nvPr/>
        </p:nvSpPr>
        <p:spPr>
          <a:xfrm>
            <a:off x="1500182" y="1518287"/>
            <a:ext cx="919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Better </a:t>
            </a:r>
            <a:r>
              <a:rPr lang="en-US" b="1" dirty="0">
                <a:solidFill>
                  <a:srgbClr val="333333"/>
                </a:solidFill>
                <a:latin typeface="Poppins" panose="00000500000000000000" pitchFamily="2" charset="0"/>
              </a:rPr>
              <a:t>quality in w</a:t>
            </a:r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ebsite Portfolio version: </a:t>
            </a:r>
            <a:r>
              <a:rPr lang="en-US" dirty="0">
                <a:hlinkClick r:id="rId13"/>
              </a:rPr>
              <a:t>My Animation Portfolio</a:t>
            </a:r>
            <a:endParaRPr lang="en-US" dirty="0"/>
          </a:p>
          <a:p>
            <a:pPr algn="ctr"/>
            <a:r>
              <a:rPr lang="en-US" dirty="0"/>
              <a:t>Make sure to enable content otherwise the videos won’t work!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2DB1FC-0995-106D-EFD2-8A1ADB052CD5}"/>
              </a:ext>
            </a:extLst>
          </p:cNvPr>
          <p:cNvSpPr txBox="1"/>
          <p:nvPr/>
        </p:nvSpPr>
        <p:spPr>
          <a:xfrm>
            <a:off x="763191" y="12434609"/>
            <a:ext cx="4449315" cy="158484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 making this portfolio I open with my project ‘Dragon’ which is close to my heart as it is my first real exploration and self-taught 3d project. Dragon is a complex project currently ‘underway’, the character borne and evolving from my own imagination. Dragon is my current "Lycée" project whereby my professor asked students to create their projects with a rapport between ‘Real and Virtual’.</a:t>
            </a:r>
            <a:endParaRPr lang="en-US" sz="1200" b="1" dirty="0"/>
          </a:p>
        </p:txBody>
      </p:sp>
      <p:pic>
        <p:nvPicPr>
          <p:cNvPr id="4" name="Picture 3" descr="A white cartoon character with wings&#10;&#10;Description automatically generated">
            <a:extLst>
              <a:ext uri="{FF2B5EF4-FFF2-40B4-BE49-F238E27FC236}">
                <a16:creationId xmlns:a16="http://schemas.microsoft.com/office/drawing/2014/main" id="{B92C3F42-E9AF-DA92-F55E-B1F63D29D7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65" y="9351373"/>
            <a:ext cx="3999965" cy="2954956"/>
          </a:xfrm>
          <a:prstGeom prst="roundRect">
            <a:avLst>
              <a:gd name="adj" fmla="val 2385"/>
            </a:avLst>
          </a:prstGeom>
        </p:spPr>
      </p:pic>
    </p:spTree>
    <p:extLst>
      <p:ext uri="{BB962C8B-B14F-4D97-AF65-F5344CB8AC3E}">
        <p14:creationId xmlns:p14="http://schemas.microsoft.com/office/powerpoint/2010/main" val="2987760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0BB4C-E7F6-54A5-2D38-EF8534C0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E83594-6662-964A-0540-FB74EF2989A7}"/>
              </a:ext>
            </a:extLst>
          </p:cNvPr>
          <p:cNvSpPr/>
          <p:nvPr/>
        </p:nvSpPr>
        <p:spPr>
          <a:xfrm>
            <a:off x="307653" y="1026763"/>
            <a:ext cx="11551918" cy="5596717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CD227724-D5ED-4004-3090-FD2698BFF16B}"/>
              </a:ext>
            </a:extLst>
          </p:cNvPr>
          <p:cNvSpPr/>
          <p:nvPr/>
        </p:nvSpPr>
        <p:spPr>
          <a:xfrm>
            <a:off x="320033" y="8108906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70C94AD-279A-B7E9-71ED-6CC8ABB9015B}"/>
              </a:ext>
            </a:extLst>
          </p:cNvPr>
          <p:cNvSpPr txBox="1"/>
          <p:nvPr/>
        </p:nvSpPr>
        <p:spPr>
          <a:xfrm>
            <a:off x="4633568" y="9187581"/>
            <a:ext cx="2924848" cy="372904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Malnutrition à la 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cafète</a:t>
            </a:r>
            <a:endParaRPr lang="en-US" b="1" dirty="0"/>
          </a:p>
        </p:txBody>
      </p:sp>
      <p:pic>
        <p:nvPicPr>
          <p:cNvPr id="67" name="Online Media 34" title="Malnutrition à la cafète">
            <a:hlinkClick r:id="" action="ppaction://media"/>
            <a:extLst>
              <a:ext uri="{FF2B5EF4-FFF2-40B4-BE49-F238E27FC236}">
                <a16:creationId xmlns:a16="http://schemas.microsoft.com/office/drawing/2014/main" id="{F04C60A5-0A5E-E6F6-09C3-A6876CE73ECC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1315659" y="9978793"/>
            <a:ext cx="2246691" cy="3994228"/>
          </a:xfrm>
          <a:prstGeom prst="rect">
            <a:avLst/>
          </a:prstGeom>
        </p:spPr>
      </p:pic>
      <p:pic>
        <p:nvPicPr>
          <p:cNvPr id="68" name="Picture 67" descr="A painting on the wall&#10;&#10;Description automatically generated">
            <a:extLst>
              <a:ext uri="{FF2B5EF4-FFF2-40B4-BE49-F238E27FC236}">
                <a16:creationId xmlns:a16="http://schemas.microsoft.com/office/drawing/2014/main" id="{EB3913BE-08B6-4C0B-6B6F-AFA4D71161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77" y="10004260"/>
            <a:ext cx="3249548" cy="1829496"/>
          </a:xfrm>
          <a:prstGeom prst="roundRect">
            <a:avLst>
              <a:gd name="adj" fmla="val 2385"/>
            </a:avLst>
          </a:prstGeom>
        </p:spPr>
      </p:pic>
      <p:pic>
        <p:nvPicPr>
          <p:cNvPr id="69" name="Picture 68" descr="A painting on a wall&#10;&#10;Description automatically generated">
            <a:extLst>
              <a:ext uri="{FF2B5EF4-FFF2-40B4-BE49-F238E27FC236}">
                <a16:creationId xmlns:a16="http://schemas.microsoft.com/office/drawing/2014/main" id="{FCE0F5F6-10E8-DB0E-79CC-FE3E0D6EFD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952" y="12111037"/>
            <a:ext cx="3488143" cy="1963824"/>
          </a:xfrm>
          <a:prstGeom prst="roundRect">
            <a:avLst>
              <a:gd name="adj" fmla="val 2385"/>
            </a:avLst>
          </a:prstGeom>
        </p:spPr>
      </p:pic>
      <p:pic>
        <p:nvPicPr>
          <p:cNvPr id="70" name="Picture 69" descr="A white door with glass doors and a picture of a heart&#10;&#10;Description automatically generated">
            <a:extLst>
              <a:ext uri="{FF2B5EF4-FFF2-40B4-BE49-F238E27FC236}">
                <a16:creationId xmlns:a16="http://schemas.microsoft.com/office/drawing/2014/main" id="{4F1B01A4-765C-E0CF-E733-3F1E79F6D5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585" y="9983642"/>
            <a:ext cx="3281185" cy="1847307"/>
          </a:xfrm>
          <a:prstGeom prst="roundRect">
            <a:avLst>
              <a:gd name="adj" fmla="val 2385"/>
            </a:avLst>
          </a:prstGeom>
        </p:spPr>
      </p:pic>
      <p:pic>
        <p:nvPicPr>
          <p:cNvPr id="71" name="Picture 70" descr="A close up of a heart&#10;&#10;Description automatically generated">
            <a:extLst>
              <a:ext uri="{FF2B5EF4-FFF2-40B4-BE49-F238E27FC236}">
                <a16:creationId xmlns:a16="http://schemas.microsoft.com/office/drawing/2014/main" id="{33F75EC1-2BFB-1545-6003-B9EFEDCD00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932" y="12115761"/>
            <a:ext cx="1552838" cy="1953767"/>
          </a:xfrm>
          <a:prstGeom prst="roundRect">
            <a:avLst>
              <a:gd name="adj" fmla="val 2385"/>
            </a:avLst>
          </a:prstGeom>
        </p:spPr>
      </p:pic>
      <p:pic>
        <p:nvPicPr>
          <p:cNvPr id="72" name="Picture 71" descr="A close-up of a human heart&#10;&#10;Description automatically generated">
            <a:extLst>
              <a:ext uri="{FF2B5EF4-FFF2-40B4-BE49-F238E27FC236}">
                <a16:creationId xmlns:a16="http://schemas.microsoft.com/office/drawing/2014/main" id="{44E968C3-F3B1-440D-063F-1CCBBD9338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77" y="12111037"/>
            <a:ext cx="1552838" cy="1953768"/>
          </a:xfrm>
          <a:prstGeom prst="roundRect">
            <a:avLst>
              <a:gd name="adj" fmla="val 2385"/>
            </a:avLst>
          </a:prstGeom>
        </p:spPr>
      </p:pic>
      <p:sp>
        <p:nvSpPr>
          <p:cNvPr id="74" name="Arrow: Curved Right 73">
            <a:extLst>
              <a:ext uri="{FF2B5EF4-FFF2-40B4-BE49-F238E27FC236}">
                <a16:creationId xmlns:a16="http://schemas.microsoft.com/office/drawing/2014/main" id="{66F22EA5-8D17-829D-2E1F-1344E49CC283}"/>
              </a:ext>
            </a:extLst>
          </p:cNvPr>
          <p:cNvSpPr/>
          <p:nvPr/>
        </p:nvSpPr>
        <p:spPr>
          <a:xfrm>
            <a:off x="875121" y="9529025"/>
            <a:ext cx="458164" cy="1389983"/>
          </a:xfrm>
          <a:prstGeom prst="curvedRightArrow">
            <a:avLst>
              <a:gd name="adj1" fmla="val 81706"/>
              <a:gd name="adj2" fmla="val 156461"/>
              <a:gd name="adj3" fmla="val 75350"/>
            </a:avLst>
          </a:prstGeom>
          <a:solidFill>
            <a:srgbClr val="ECB9CB"/>
          </a:solidFill>
          <a:ln>
            <a:solidFill>
              <a:srgbClr val="CF35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CFD7EBF-928A-9F2E-7673-F3C89EC79BDF}"/>
              </a:ext>
            </a:extLst>
          </p:cNvPr>
          <p:cNvSpPr/>
          <p:nvPr/>
        </p:nvSpPr>
        <p:spPr>
          <a:xfrm>
            <a:off x="320034" y="156383"/>
            <a:ext cx="11551918" cy="723811"/>
          </a:xfrm>
          <a:prstGeom prst="roundRect">
            <a:avLst>
              <a:gd name="adj" fmla="val 17224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317500">
              <a:srgbClr val="DFAA13">
                <a:alpha val="4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white cartoon character with wings&#10;&#10;Description automatically generated">
            <a:extLst>
              <a:ext uri="{FF2B5EF4-FFF2-40B4-BE49-F238E27FC236}">
                <a16:creationId xmlns:a16="http://schemas.microsoft.com/office/drawing/2014/main" id="{4493DB3E-CBCF-CC69-F17D-F245562F4F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65" y="1971671"/>
            <a:ext cx="3999965" cy="2954956"/>
          </a:xfrm>
          <a:prstGeom prst="roundRect">
            <a:avLst>
              <a:gd name="adj" fmla="val 2385"/>
            </a:avLst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988CA948-80FD-9695-DD00-AD117C23A3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 r="18780" b="6721"/>
          <a:stretch/>
        </p:blipFill>
        <p:spPr>
          <a:xfrm>
            <a:off x="7724040" y="1971672"/>
            <a:ext cx="1654598" cy="1427736"/>
          </a:xfrm>
          <a:prstGeom prst="roundRect">
            <a:avLst>
              <a:gd name="adj" fmla="val 2385"/>
            </a:avLst>
          </a:prstGeom>
        </p:spPr>
      </p:pic>
      <p:pic>
        <p:nvPicPr>
          <p:cNvPr id="17" name="Picture 16" descr="A white cube on a grid&#10;&#10;Description automatically generated">
            <a:extLst>
              <a:ext uri="{FF2B5EF4-FFF2-40B4-BE49-F238E27FC236}">
                <a16:creationId xmlns:a16="http://schemas.microsoft.com/office/drawing/2014/main" id="{5C58B5DA-7F3B-BE9B-C15A-38B86325D9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8" t="15222" r="26826" b="17194"/>
          <a:stretch/>
        </p:blipFill>
        <p:spPr>
          <a:xfrm>
            <a:off x="5854338" y="1971671"/>
            <a:ext cx="1654598" cy="1427737"/>
          </a:xfrm>
          <a:prstGeom prst="roundRect">
            <a:avLst>
              <a:gd name="adj" fmla="val 2385"/>
            </a:avLst>
          </a:prstGeom>
        </p:spPr>
      </p:pic>
      <p:pic>
        <p:nvPicPr>
          <p:cNvPr id="19" name="Picture 18" descr="A computer screen shot of a person with arms out&#10;&#10;Description automatically generated">
            <a:extLst>
              <a:ext uri="{FF2B5EF4-FFF2-40B4-BE49-F238E27FC236}">
                <a16:creationId xmlns:a16="http://schemas.microsoft.com/office/drawing/2014/main" id="{B2E305B0-5442-C91E-F489-E208B6819C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9" t="4320" r="13628" b="10347"/>
          <a:stretch/>
        </p:blipFill>
        <p:spPr>
          <a:xfrm>
            <a:off x="9593741" y="1971671"/>
            <a:ext cx="1654599" cy="1430452"/>
          </a:xfrm>
          <a:prstGeom prst="roundRect">
            <a:avLst>
              <a:gd name="adj" fmla="val 2385"/>
            </a:avLst>
          </a:prstGeom>
        </p:spPr>
      </p:pic>
      <p:pic>
        <p:nvPicPr>
          <p:cNvPr id="23" name="Picture 22" descr="A screenshot of a video game&#10;&#10;Description automatically generated">
            <a:extLst>
              <a:ext uri="{FF2B5EF4-FFF2-40B4-BE49-F238E27FC236}">
                <a16:creationId xmlns:a16="http://schemas.microsoft.com/office/drawing/2014/main" id="{1E1C5214-9261-90DB-8084-B973E4852B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 t="1" r="16572" b="2105"/>
          <a:stretch/>
        </p:blipFill>
        <p:spPr>
          <a:xfrm>
            <a:off x="5854338" y="3520222"/>
            <a:ext cx="1654598" cy="1427737"/>
          </a:xfrm>
          <a:prstGeom prst="roundRect">
            <a:avLst>
              <a:gd name="adj" fmla="val 2385"/>
            </a:avLst>
          </a:prstGeom>
        </p:spPr>
      </p:pic>
      <p:pic>
        <p:nvPicPr>
          <p:cNvPr id="25" name="Picture 24" descr="A white cartoon character with arms out&#10;&#10;Description automatically generated with medium confidence">
            <a:extLst>
              <a:ext uri="{FF2B5EF4-FFF2-40B4-BE49-F238E27FC236}">
                <a16:creationId xmlns:a16="http://schemas.microsoft.com/office/drawing/2014/main" id="{AA5CD2BA-9D03-CC73-9EB1-372FBB660DC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4" t="-1638" r="11942" b="10903"/>
          <a:stretch/>
        </p:blipFill>
        <p:spPr>
          <a:xfrm>
            <a:off x="7724040" y="3511060"/>
            <a:ext cx="1654598" cy="1427736"/>
          </a:xfrm>
          <a:prstGeom prst="roundRect">
            <a:avLst>
              <a:gd name="adj" fmla="val 2385"/>
            </a:avLst>
          </a:prstGeom>
        </p:spPr>
      </p:pic>
      <p:pic>
        <p:nvPicPr>
          <p:cNvPr id="27" name="Picture 26" descr="A cartoon of a rabbit&#10;&#10;Description automatically generated">
            <a:extLst>
              <a:ext uri="{FF2B5EF4-FFF2-40B4-BE49-F238E27FC236}">
                <a16:creationId xmlns:a16="http://schemas.microsoft.com/office/drawing/2014/main" id="{F186E897-AA52-F00C-3BBA-A8FC6534AA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t="-802" r="17410" b="10638"/>
          <a:stretch/>
        </p:blipFill>
        <p:spPr>
          <a:xfrm>
            <a:off x="9593742" y="3528839"/>
            <a:ext cx="1654598" cy="1409519"/>
          </a:xfrm>
          <a:prstGeom prst="roundRect">
            <a:avLst>
              <a:gd name="adj" fmla="val 2385"/>
            </a:avLst>
          </a:prstGeom>
        </p:spPr>
      </p:pic>
      <p:pic>
        <p:nvPicPr>
          <p:cNvPr id="29" name="Picture 28" descr="A cartoon of a person with a skull&#10;&#10;Description automatically generated">
            <a:extLst>
              <a:ext uri="{FF2B5EF4-FFF2-40B4-BE49-F238E27FC236}">
                <a16:creationId xmlns:a16="http://schemas.microsoft.com/office/drawing/2014/main" id="{B6ABEB97-746D-38C6-1EFC-4AF467BEAAD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8" t="3211" r="20876"/>
          <a:stretch/>
        </p:blipFill>
        <p:spPr>
          <a:xfrm>
            <a:off x="5856930" y="5064096"/>
            <a:ext cx="1654598" cy="1422414"/>
          </a:xfrm>
          <a:prstGeom prst="roundRect">
            <a:avLst>
              <a:gd name="adj" fmla="val 2385"/>
            </a:avLst>
          </a:prstGeom>
        </p:spPr>
      </p:pic>
      <p:pic>
        <p:nvPicPr>
          <p:cNvPr id="31" name="Picture 30" descr="A grey cartoon character with arms out&#10;&#10;Description automatically generated">
            <a:extLst>
              <a:ext uri="{FF2B5EF4-FFF2-40B4-BE49-F238E27FC236}">
                <a16:creationId xmlns:a16="http://schemas.microsoft.com/office/drawing/2014/main" id="{A1996D3A-E98D-969C-48D4-42A737C0E02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" t="-458" r="3304" b="458"/>
          <a:stretch/>
        </p:blipFill>
        <p:spPr>
          <a:xfrm>
            <a:off x="7731620" y="5057722"/>
            <a:ext cx="1665540" cy="1418076"/>
          </a:xfrm>
          <a:prstGeom prst="roundRect">
            <a:avLst>
              <a:gd name="adj" fmla="val 2385"/>
            </a:avLst>
          </a:prstGeom>
        </p:spPr>
      </p:pic>
      <p:pic>
        <p:nvPicPr>
          <p:cNvPr id="33" name="Picture 32" descr="A cartoon of a creature&#10;&#10;Description automatically generated">
            <a:extLst>
              <a:ext uri="{FF2B5EF4-FFF2-40B4-BE49-F238E27FC236}">
                <a16:creationId xmlns:a16="http://schemas.microsoft.com/office/drawing/2014/main" id="{7F41DD55-0E52-1393-BE51-B31CFE76BDC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1" t="-228" r="18932" b="228"/>
          <a:stretch/>
        </p:blipFill>
        <p:spPr>
          <a:xfrm>
            <a:off x="9593742" y="5049098"/>
            <a:ext cx="1671477" cy="1412833"/>
          </a:xfrm>
          <a:prstGeom prst="roundRect">
            <a:avLst>
              <a:gd name="adj" fmla="val 2385"/>
            </a:avLst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90586AD-890F-BCD7-3014-603347BF5D43}"/>
              </a:ext>
            </a:extLst>
          </p:cNvPr>
          <p:cNvSpPr txBox="1"/>
          <p:nvPr/>
        </p:nvSpPr>
        <p:spPr>
          <a:xfrm>
            <a:off x="763191" y="4987495"/>
            <a:ext cx="4449315" cy="158484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 making this portfolio I open with my project ‘Dragon’ which is close to my heart as it is my first real exploration and self-taught 3d project. Dragon is a complex project currently ‘underway’, the character borne and evolving from my own imagination. Dragon is my current "Lycée" project whereby my professor asked students to create their projects with a rapport between ‘Real and Virtual’.</a:t>
            </a:r>
            <a:endParaRPr lang="en-US" sz="12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B5D12E9-8BB1-18FE-2AC6-D28739A9DA5D}"/>
              </a:ext>
            </a:extLst>
          </p:cNvPr>
          <p:cNvSpPr txBox="1"/>
          <p:nvPr/>
        </p:nvSpPr>
        <p:spPr>
          <a:xfrm>
            <a:off x="4876988" y="1332465"/>
            <a:ext cx="2438007" cy="403979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0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Dragon 3D Model</a:t>
            </a:r>
            <a:endParaRPr lang="en-US" sz="2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CC31121-1CB6-A842-822D-05FEA34C04B5}"/>
              </a:ext>
            </a:extLst>
          </p:cNvPr>
          <p:cNvSpPr txBox="1"/>
          <p:nvPr/>
        </p:nvSpPr>
        <p:spPr>
          <a:xfrm>
            <a:off x="1500182" y="257326"/>
            <a:ext cx="9191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My Projects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71259D6-8CE2-B252-3222-E1B815603E9C}"/>
              </a:ext>
            </a:extLst>
          </p:cNvPr>
          <p:cNvSpPr txBox="1"/>
          <p:nvPr/>
        </p:nvSpPr>
        <p:spPr>
          <a:xfrm>
            <a:off x="4433219" y="8404891"/>
            <a:ext cx="3745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Heart Installation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E057131-42E9-A599-041E-375AF5332BBE}"/>
              </a:ext>
            </a:extLst>
          </p:cNvPr>
          <p:cNvSpPr/>
          <p:nvPr/>
        </p:nvSpPr>
        <p:spPr>
          <a:xfrm>
            <a:off x="320040" y="-6799959"/>
            <a:ext cx="11551918" cy="5678609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C1E487D-E576-2062-44DA-C944349FC5E4}"/>
              </a:ext>
            </a:extLst>
          </p:cNvPr>
          <p:cNvSpPr txBox="1"/>
          <p:nvPr/>
        </p:nvSpPr>
        <p:spPr>
          <a:xfrm>
            <a:off x="1500183" y="-2150823"/>
            <a:ext cx="9191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My name is Charlie Morton,</a:t>
            </a:r>
          </a:p>
          <a:p>
            <a:pPr algn="ctr"/>
            <a:endParaRPr lang="en-US" b="1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  <a:p>
            <a:pPr algn="ctr"/>
            <a:r>
              <a:rPr lang="en-US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I'm a young artist whose passion is animating in 2D, 3D and modeling 3D!</a:t>
            </a:r>
          </a:p>
          <a:p>
            <a:endParaRPr lang="en-US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B49F37C-0F91-F223-B10F-0EF446CBD3C7}"/>
              </a:ext>
            </a:extLst>
          </p:cNvPr>
          <p:cNvSpPr txBox="1"/>
          <p:nvPr/>
        </p:nvSpPr>
        <p:spPr>
          <a:xfrm>
            <a:off x="1500182" y="-6817378"/>
            <a:ext cx="9191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Poppins "/>
              </a:rPr>
              <a:t>About Me</a:t>
            </a:r>
          </a:p>
          <a:p>
            <a:pPr algn="ctr"/>
            <a:endParaRPr lang="en-US" sz="3600" dirty="0">
              <a:latin typeface="Poppins 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412EDCDC-A767-0A71-FBB2-CB80EAF93108}"/>
              </a:ext>
            </a:extLst>
          </p:cNvPr>
          <p:cNvSpPr/>
          <p:nvPr/>
        </p:nvSpPr>
        <p:spPr>
          <a:xfrm>
            <a:off x="307653" y="-7682372"/>
            <a:ext cx="11551918" cy="723811"/>
          </a:xfrm>
          <a:prstGeom prst="roundRect">
            <a:avLst>
              <a:gd name="adj" fmla="val 17224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317500">
              <a:srgbClr val="DFAA13">
                <a:alpha val="4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D531520-987C-E123-556A-DBA8FF3989E4}"/>
              </a:ext>
            </a:extLst>
          </p:cNvPr>
          <p:cNvSpPr txBox="1"/>
          <p:nvPr/>
        </p:nvSpPr>
        <p:spPr>
          <a:xfrm>
            <a:off x="1487799" y="-7539662"/>
            <a:ext cx="9191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Animation Portfolio</a:t>
            </a:r>
          </a:p>
        </p:txBody>
      </p:sp>
      <p:pic>
        <p:nvPicPr>
          <p:cNvPr id="2" name="Picture 1" descr="A person looking up with long hair&#10;&#10;Description automatically generated">
            <a:extLst>
              <a:ext uri="{FF2B5EF4-FFF2-40B4-BE49-F238E27FC236}">
                <a16:creationId xmlns:a16="http://schemas.microsoft.com/office/drawing/2014/main" id="{A0582484-D97B-7698-4D9D-19E99184E0C7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t="849" r="-162" b="17163"/>
          <a:stretch/>
        </p:blipFill>
        <p:spPr>
          <a:xfrm>
            <a:off x="4332103" y="-5638142"/>
            <a:ext cx="3503016" cy="3503016"/>
          </a:xfrm>
          <a:prstGeom prst="ellipse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96109A-2996-1ACD-1041-5A765FEA88BB}"/>
              </a:ext>
            </a:extLst>
          </p:cNvPr>
          <p:cNvSpPr txBox="1"/>
          <p:nvPr/>
        </p:nvSpPr>
        <p:spPr>
          <a:xfrm>
            <a:off x="1500182" y="-6302532"/>
            <a:ext cx="919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Better </a:t>
            </a:r>
            <a:r>
              <a:rPr lang="en-US" b="1" dirty="0">
                <a:solidFill>
                  <a:srgbClr val="333333"/>
                </a:solidFill>
                <a:latin typeface="Poppins" panose="00000500000000000000" pitchFamily="2" charset="0"/>
              </a:rPr>
              <a:t>quality in w</a:t>
            </a:r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ebsite Portfolio version: </a:t>
            </a:r>
            <a:r>
              <a:rPr lang="en-US" dirty="0">
                <a:hlinkClick r:id="rId22"/>
              </a:rPr>
              <a:t>My Animation Portfolio</a:t>
            </a:r>
            <a:endParaRPr lang="en-US" dirty="0"/>
          </a:p>
          <a:p>
            <a:pPr algn="ctr"/>
            <a:r>
              <a:rPr lang="en-US" dirty="0"/>
              <a:t>Make sure to enable content otherwise the videos won’t work!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773B9-F7BC-0E8B-FBB0-5BCA71A33F5B}"/>
              </a:ext>
            </a:extLst>
          </p:cNvPr>
          <p:cNvSpPr txBox="1"/>
          <p:nvPr/>
        </p:nvSpPr>
        <p:spPr>
          <a:xfrm>
            <a:off x="1448664" y="9279170"/>
            <a:ext cx="1720825" cy="562630"/>
          </a:xfrm>
          <a:prstGeom prst="roundRect">
            <a:avLst>
              <a:gd name="adj" fmla="val 5000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CF35A3"/>
                </a:solidFill>
              </a:rPr>
              <a:t>It is preferable to open the video in a browser.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232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7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204" objId="67"/>
        <p14:pauseEvt time="7001" objId="67"/>
        <p14:stopEvt time="7001" objId="67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0BB4C-E7F6-54A5-2D38-EF8534C0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CA737EA-030A-D694-E4DE-B365A3EDA947}"/>
              </a:ext>
            </a:extLst>
          </p:cNvPr>
          <p:cNvSpPr/>
          <p:nvPr/>
        </p:nvSpPr>
        <p:spPr>
          <a:xfrm>
            <a:off x="320033" y="179321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9A72E3-14D2-4EF5-185D-D7CA52031A5E}"/>
              </a:ext>
            </a:extLst>
          </p:cNvPr>
          <p:cNvSpPr txBox="1"/>
          <p:nvPr/>
        </p:nvSpPr>
        <p:spPr>
          <a:xfrm>
            <a:off x="4633568" y="1257996"/>
            <a:ext cx="2924848" cy="372904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Malnutrition à la 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cafète</a:t>
            </a:r>
            <a:endParaRPr lang="en-US" b="1" dirty="0"/>
          </a:p>
        </p:txBody>
      </p:sp>
      <p:pic>
        <p:nvPicPr>
          <p:cNvPr id="35" name="Online Media 34" title="Malnutrition à la cafète">
            <a:hlinkClick r:id="" action="ppaction://media"/>
            <a:extLst>
              <a:ext uri="{FF2B5EF4-FFF2-40B4-BE49-F238E27FC236}">
                <a16:creationId xmlns:a16="http://schemas.microsoft.com/office/drawing/2014/main" id="{8FD11A85-C7AA-6476-7DD0-21E72A5CD7B8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1315659" y="2049208"/>
            <a:ext cx="2246691" cy="3994228"/>
          </a:xfrm>
          <a:prstGeom prst="rect">
            <a:avLst/>
          </a:prstGeom>
        </p:spPr>
      </p:pic>
      <p:pic>
        <p:nvPicPr>
          <p:cNvPr id="37" name="Picture 36" descr="A painting on the wall&#10;&#10;Description automatically generated">
            <a:extLst>
              <a:ext uri="{FF2B5EF4-FFF2-40B4-BE49-F238E27FC236}">
                <a16:creationId xmlns:a16="http://schemas.microsoft.com/office/drawing/2014/main" id="{63A257E4-4FCB-2C2E-0912-D09AD9494A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77" y="2074675"/>
            <a:ext cx="3249548" cy="1829496"/>
          </a:xfrm>
          <a:prstGeom prst="roundRect">
            <a:avLst>
              <a:gd name="adj" fmla="val 2385"/>
            </a:avLst>
          </a:prstGeom>
        </p:spPr>
      </p:pic>
      <p:pic>
        <p:nvPicPr>
          <p:cNvPr id="39" name="Picture 38" descr="A painting on a wall&#10;&#10;Description automatically generated">
            <a:extLst>
              <a:ext uri="{FF2B5EF4-FFF2-40B4-BE49-F238E27FC236}">
                <a16:creationId xmlns:a16="http://schemas.microsoft.com/office/drawing/2014/main" id="{1FAF0D42-DB81-EBDF-506A-68E364A0B7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952" y="4181452"/>
            <a:ext cx="3488143" cy="1963824"/>
          </a:xfrm>
          <a:prstGeom prst="roundRect">
            <a:avLst>
              <a:gd name="adj" fmla="val 2385"/>
            </a:avLst>
          </a:prstGeom>
        </p:spPr>
      </p:pic>
      <p:pic>
        <p:nvPicPr>
          <p:cNvPr id="41" name="Picture 40" descr="A white door with glass doors and a picture of a heart&#10;&#10;Description automatically generated">
            <a:extLst>
              <a:ext uri="{FF2B5EF4-FFF2-40B4-BE49-F238E27FC236}">
                <a16:creationId xmlns:a16="http://schemas.microsoft.com/office/drawing/2014/main" id="{E2C70D04-7BEF-DC53-CD3E-3F02C77507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585" y="2054057"/>
            <a:ext cx="3281185" cy="1847307"/>
          </a:xfrm>
          <a:prstGeom prst="roundRect">
            <a:avLst>
              <a:gd name="adj" fmla="val 2385"/>
            </a:avLst>
          </a:prstGeom>
        </p:spPr>
      </p:pic>
      <p:pic>
        <p:nvPicPr>
          <p:cNvPr id="45" name="Picture 44" descr="A close up of a heart&#10;&#10;Description automatically generated">
            <a:extLst>
              <a:ext uri="{FF2B5EF4-FFF2-40B4-BE49-F238E27FC236}">
                <a16:creationId xmlns:a16="http://schemas.microsoft.com/office/drawing/2014/main" id="{69B2A777-ED16-EB77-E9AA-A603A73BB9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932" y="4186176"/>
            <a:ext cx="1552838" cy="1953767"/>
          </a:xfrm>
          <a:prstGeom prst="roundRect">
            <a:avLst>
              <a:gd name="adj" fmla="val 2385"/>
            </a:avLst>
          </a:prstGeom>
        </p:spPr>
      </p:pic>
      <p:pic>
        <p:nvPicPr>
          <p:cNvPr id="47" name="Picture 46" descr="A close-up of a human heart&#10;&#10;Description automatically generated">
            <a:extLst>
              <a:ext uri="{FF2B5EF4-FFF2-40B4-BE49-F238E27FC236}">
                <a16:creationId xmlns:a16="http://schemas.microsoft.com/office/drawing/2014/main" id="{B5AA9631-064F-0514-222D-6118A04358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77" y="4181452"/>
            <a:ext cx="1552838" cy="1953768"/>
          </a:xfrm>
          <a:prstGeom prst="roundRect">
            <a:avLst>
              <a:gd name="adj" fmla="val 2385"/>
            </a:avLst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6870EFB-29F0-A905-CC9D-F572616D4335}"/>
              </a:ext>
            </a:extLst>
          </p:cNvPr>
          <p:cNvSpPr txBox="1"/>
          <p:nvPr/>
        </p:nvSpPr>
        <p:spPr>
          <a:xfrm>
            <a:off x="1448664" y="1351270"/>
            <a:ext cx="1720825" cy="562630"/>
          </a:xfrm>
          <a:prstGeom prst="roundRect">
            <a:avLst>
              <a:gd name="adj" fmla="val 5000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CF35A3"/>
                </a:solidFill>
              </a:rPr>
              <a:t>It is preferable to open the video in a browser.</a:t>
            </a:r>
          </a:p>
        </p:txBody>
      </p:sp>
      <p:sp>
        <p:nvSpPr>
          <p:cNvPr id="49" name="Arrow: Curved Right 48">
            <a:extLst>
              <a:ext uri="{FF2B5EF4-FFF2-40B4-BE49-F238E27FC236}">
                <a16:creationId xmlns:a16="http://schemas.microsoft.com/office/drawing/2014/main" id="{444A4290-37BF-4DDE-7A83-8CB3CE9CF21F}"/>
              </a:ext>
            </a:extLst>
          </p:cNvPr>
          <p:cNvSpPr/>
          <p:nvPr/>
        </p:nvSpPr>
        <p:spPr>
          <a:xfrm>
            <a:off x="875121" y="1599440"/>
            <a:ext cx="458164" cy="1389983"/>
          </a:xfrm>
          <a:prstGeom prst="curvedRightArrow">
            <a:avLst>
              <a:gd name="adj1" fmla="val 81706"/>
              <a:gd name="adj2" fmla="val 156461"/>
              <a:gd name="adj3" fmla="val 75350"/>
            </a:avLst>
          </a:prstGeom>
          <a:solidFill>
            <a:srgbClr val="ECB9CB"/>
          </a:solidFill>
          <a:ln>
            <a:solidFill>
              <a:srgbClr val="CF35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5060B8BF-FFF8-B901-6246-0A347AC5A768}"/>
              </a:ext>
            </a:extLst>
          </p:cNvPr>
          <p:cNvSpPr/>
          <p:nvPr/>
        </p:nvSpPr>
        <p:spPr>
          <a:xfrm>
            <a:off x="320033" y="9189573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0" name="Picture 69" descr="A sketchbook of a drawing of a sheep&#10;&#10;Description automatically generated">
            <a:extLst>
              <a:ext uri="{FF2B5EF4-FFF2-40B4-BE49-F238E27FC236}">
                <a16:creationId xmlns:a16="http://schemas.microsoft.com/office/drawing/2014/main" id="{CE4E2C13-7539-2202-CD19-93D88EAB89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7" y="10962800"/>
            <a:ext cx="2863330" cy="2006850"/>
          </a:xfrm>
          <a:prstGeom prst="roundRect">
            <a:avLst>
              <a:gd name="adj" fmla="val 2385"/>
            </a:avLst>
          </a:prstGeom>
        </p:spPr>
      </p:pic>
      <p:pic>
        <p:nvPicPr>
          <p:cNvPr id="72" name="Picture 71" descr="A sketchbook of a drawing of a landscape&#10;&#10;Description automatically generated">
            <a:extLst>
              <a:ext uri="{FF2B5EF4-FFF2-40B4-BE49-F238E27FC236}">
                <a16:creationId xmlns:a16="http://schemas.microsoft.com/office/drawing/2014/main" id="{7EAA63FD-9421-4920-D9BD-F5D107451E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962" y="10962799"/>
            <a:ext cx="1457028" cy="2006850"/>
          </a:xfrm>
          <a:prstGeom prst="roundRect">
            <a:avLst>
              <a:gd name="adj" fmla="val 2385"/>
            </a:avLst>
          </a:prstGeom>
        </p:spPr>
      </p:pic>
      <p:pic>
        <p:nvPicPr>
          <p:cNvPr id="74" name="Picture 73" descr="A drawing of a leaf on a spiral notebook&#10;&#10;Description automatically generated">
            <a:extLst>
              <a:ext uri="{FF2B5EF4-FFF2-40B4-BE49-F238E27FC236}">
                <a16:creationId xmlns:a16="http://schemas.microsoft.com/office/drawing/2014/main" id="{EF359BCB-DCA0-5BAD-EA0C-666A998680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454" y="10966465"/>
            <a:ext cx="1841143" cy="2010493"/>
          </a:xfrm>
          <a:prstGeom prst="roundRect">
            <a:avLst>
              <a:gd name="adj" fmla="val 2385"/>
            </a:avLst>
          </a:prstGeom>
        </p:spPr>
      </p:pic>
      <p:pic>
        <p:nvPicPr>
          <p:cNvPr id="76" name="Picture 75" descr="A sketch of a person with a short haircut&#10;&#10;Description automatically generated">
            <a:extLst>
              <a:ext uri="{FF2B5EF4-FFF2-40B4-BE49-F238E27FC236}">
                <a16:creationId xmlns:a16="http://schemas.microsoft.com/office/drawing/2014/main" id="{9B1CDC90-1CB0-DC44-9EBF-6B17470AE6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13" y="10961251"/>
            <a:ext cx="1464109" cy="1998186"/>
          </a:xfrm>
          <a:prstGeom prst="roundRect">
            <a:avLst>
              <a:gd name="adj" fmla="val 2385"/>
            </a:avLst>
          </a:prstGeom>
        </p:spPr>
      </p:pic>
      <p:pic>
        <p:nvPicPr>
          <p:cNvPr id="80" name="Picture 79" descr="A sketch of two people sitting on a spiral notebook&#10;&#10;Description automatically generated">
            <a:extLst>
              <a:ext uri="{FF2B5EF4-FFF2-40B4-BE49-F238E27FC236}">
                <a16:creationId xmlns:a16="http://schemas.microsoft.com/office/drawing/2014/main" id="{B39AEC6E-BDFF-C319-0249-04FBA74B80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82" y="13178146"/>
            <a:ext cx="1420774" cy="1939043"/>
          </a:xfrm>
          <a:prstGeom prst="roundRect">
            <a:avLst>
              <a:gd name="adj" fmla="val 2385"/>
            </a:avLst>
          </a:prstGeom>
        </p:spPr>
      </p:pic>
      <p:pic>
        <p:nvPicPr>
          <p:cNvPr id="82" name="Picture 81" descr="A pencil drawing skull&#10;&#10;Description automatically generated">
            <a:extLst>
              <a:ext uri="{FF2B5EF4-FFF2-40B4-BE49-F238E27FC236}">
                <a16:creationId xmlns:a16="http://schemas.microsoft.com/office/drawing/2014/main" id="{751FBCB1-CCEA-01E4-6580-30E5417541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873" y="13248132"/>
            <a:ext cx="2685069" cy="1992276"/>
          </a:xfrm>
          <a:prstGeom prst="roundRect">
            <a:avLst>
              <a:gd name="adj" fmla="val 2385"/>
            </a:avLst>
          </a:prstGeom>
        </p:spPr>
      </p:pic>
      <p:pic>
        <p:nvPicPr>
          <p:cNvPr id="84" name="Picture 83" descr="A skull of a bird&#10;&#10;Description automatically generated">
            <a:extLst>
              <a:ext uri="{FF2B5EF4-FFF2-40B4-BE49-F238E27FC236}">
                <a16:creationId xmlns:a16="http://schemas.microsoft.com/office/drawing/2014/main" id="{3FC22CF7-2CBA-486B-77D5-EF4ED83764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778" y="13239768"/>
            <a:ext cx="2531973" cy="1980177"/>
          </a:xfrm>
          <a:prstGeom prst="roundRect">
            <a:avLst>
              <a:gd name="adj" fmla="val 2385"/>
            </a:avLst>
          </a:prstGeom>
        </p:spPr>
      </p:pic>
      <p:pic>
        <p:nvPicPr>
          <p:cNvPr id="86" name="Picture 85" descr="A skull on a black background&#10;&#10;Description automatically generated">
            <a:extLst>
              <a:ext uri="{FF2B5EF4-FFF2-40B4-BE49-F238E27FC236}">
                <a16:creationId xmlns:a16="http://schemas.microsoft.com/office/drawing/2014/main" id="{EF3A460F-2B06-4390-C4DF-DD6209FEE46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840" y="13285563"/>
            <a:ext cx="3330910" cy="1873638"/>
          </a:xfrm>
          <a:prstGeom prst="roundRect">
            <a:avLst>
              <a:gd name="adj" fmla="val 2385"/>
            </a:avLst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36F1E799-9524-BDE2-5E6F-2C0D5F438831}"/>
              </a:ext>
            </a:extLst>
          </p:cNvPr>
          <p:cNvSpPr txBox="1"/>
          <p:nvPr/>
        </p:nvSpPr>
        <p:spPr>
          <a:xfrm>
            <a:off x="3667260" y="9514771"/>
            <a:ext cx="4772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Observational Drawings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795E634-10CA-2120-C862-9D976C000176}"/>
              </a:ext>
            </a:extLst>
          </p:cNvPr>
          <p:cNvSpPr txBox="1"/>
          <p:nvPr/>
        </p:nvSpPr>
        <p:spPr>
          <a:xfrm>
            <a:off x="4433219" y="545332"/>
            <a:ext cx="3745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Heart Installation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E83594-6662-964A-0540-FB74EF2989A7}"/>
              </a:ext>
            </a:extLst>
          </p:cNvPr>
          <p:cNvSpPr/>
          <p:nvPr/>
        </p:nvSpPr>
        <p:spPr>
          <a:xfrm>
            <a:off x="320034" y="-7531406"/>
            <a:ext cx="11551918" cy="5596717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CFD7EBF-928A-9F2E-7673-F3C89EC79BDF}"/>
              </a:ext>
            </a:extLst>
          </p:cNvPr>
          <p:cNvSpPr/>
          <p:nvPr/>
        </p:nvSpPr>
        <p:spPr>
          <a:xfrm>
            <a:off x="320034" y="-8479923"/>
            <a:ext cx="11551918" cy="723811"/>
          </a:xfrm>
          <a:prstGeom prst="roundRect">
            <a:avLst>
              <a:gd name="adj" fmla="val 17224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317500">
              <a:srgbClr val="DFAA13">
                <a:alpha val="4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988CA948-80FD-9695-DD00-AD117C23A3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 r="18780" b="6721"/>
          <a:stretch/>
        </p:blipFill>
        <p:spPr>
          <a:xfrm>
            <a:off x="7724040" y="-6664634"/>
            <a:ext cx="1654598" cy="1427736"/>
          </a:xfrm>
          <a:prstGeom prst="roundRect">
            <a:avLst>
              <a:gd name="adj" fmla="val 2385"/>
            </a:avLst>
          </a:prstGeom>
        </p:spPr>
      </p:pic>
      <p:pic>
        <p:nvPicPr>
          <p:cNvPr id="17" name="Picture 16" descr="A white cube on a grid&#10;&#10;Description automatically generated">
            <a:extLst>
              <a:ext uri="{FF2B5EF4-FFF2-40B4-BE49-F238E27FC236}">
                <a16:creationId xmlns:a16="http://schemas.microsoft.com/office/drawing/2014/main" id="{5C58B5DA-7F3B-BE9B-C15A-38B86325D94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8" t="15222" r="26826" b="17194"/>
          <a:stretch/>
        </p:blipFill>
        <p:spPr>
          <a:xfrm>
            <a:off x="5854338" y="-6664635"/>
            <a:ext cx="1654598" cy="1427737"/>
          </a:xfrm>
          <a:prstGeom prst="roundRect">
            <a:avLst>
              <a:gd name="adj" fmla="val 2385"/>
            </a:avLst>
          </a:prstGeom>
        </p:spPr>
      </p:pic>
      <p:pic>
        <p:nvPicPr>
          <p:cNvPr id="19" name="Picture 18" descr="A computer screen shot of a person with arms out&#10;&#10;Description automatically generated">
            <a:extLst>
              <a:ext uri="{FF2B5EF4-FFF2-40B4-BE49-F238E27FC236}">
                <a16:creationId xmlns:a16="http://schemas.microsoft.com/office/drawing/2014/main" id="{B2E305B0-5442-C91E-F489-E208B6819CA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9" t="4320" r="13628" b="10347"/>
          <a:stretch/>
        </p:blipFill>
        <p:spPr>
          <a:xfrm>
            <a:off x="9593741" y="-6664635"/>
            <a:ext cx="1654599" cy="1430452"/>
          </a:xfrm>
          <a:prstGeom prst="roundRect">
            <a:avLst>
              <a:gd name="adj" fmla="val 2385"/>
            </a:avLst>
          </a:prstGeom>
        </p:spPr>
      </p:pic>
      <p:pic>
        <p:nvPicPr>
          <p:cNvPr id="23" name="Picture 22" descr="A screenshot of a video game&#10;&#10;Description automatically generated">
            <a:extLst>
              <a:ext uri="{FF2B5EF4-FFF2-40B4-BE49-F238E27FC236}">
                <a16:creationId xmlns:a16="http://schemas.microsoft.com/office/drawing/2014/main" id="{1E1C5214-9261-90DB-8084-B973E4852B0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 t="1" r="16572" b="2105"/>
          <a:stretch/>
        </p:blipFill>
        <p:spPr>
          <a:xfrm>
            <a:off x="5854338" y="-5116084"/>
            <a:ext cx="1654598" cy="1427737"/>
          </a:xfrm>
          <a:prstGeom prst="roundRect">
            <a:avLst>
              <a:gd name="adj" fmla="val 2385"/>
            </a:avLst>
          </a:prstGeom>
        </p:spPr>
      </p:pic>
      <p:pic>
        <p:nvPicPr>
          <p:cNvPr id="25" name="Picture 24" descr="A white cartoon character with arms out&#10;&#10;Description automatically generated with medium confidence">
            <a:extLst>
              <a:ext uri="{FF2B5EF4-FFF2-40B4-BE49-F238E27FC236}">
                <a16:creationId xmlns:a16="http://schemas.microsoft.com/office/drawing/2014/main" id="{AA5CD2BA-9D03-CC73-9EB1-372FBB660DC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4" t="-1638" r="11942" b="10903"/>
          <a:stretch/>
        </p:blipFill>
        <p:spPr>
          <a:xfrm>
            <a:off x="7724040" y="-5125246"/>
            <a:ext cx="1654598" cy="1427736"/>
          </a:xfrm>
          <a:prstGeom prst="roundRect">
            <a:avLst>
              <a:gd name="adj" fmla="val 2385"/>
            </a:avLst>
          </a:prstGeom>
        </p:spPr>
      </p:pic>
      <p:pic>
        <p:nvPicPr>
          <p:cNvPr id="27" name="Picture 26" descr="A cartoon of a rabbit&#10;&#10;Description automatically generated">
            <a:extLst>
              <a:ext uri="{FF2B5EF4-FFF2-40B4-BE49-F238E27FC236}">
                <a16:creationId xmlns:a16="http://schemas.microsoft.com/office/drawing/2014/main" id="{F186E897-AA52-F00C-3BBA-A8FC6534AAD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t="-802" r="17410" b="10638"/>
          <a:stretch/>
        </p:blipFill>
        <p:spPr>
          <a:xfrm>
            <a:off x="9593742" y="-5107467"/>
            <a:ext cx="1654598" cy="1409519"/>
          </a:xfrm>
          <a:prstGeom prst="roundRect">
            <a:avLst>
              <a:gd name="adj" fmla="val 2385"/>
            </a:avLst>
          </a:prstGeom>
        </p:spPr>
      </p:pic>
      <p:pic>
        <p:nvPicPr>
          <p:cNvPr id="29" name="Picture 28" descr="A cartoon of a person with a skull&#10;&#10;Description automatically generated">
            <a:extLst>
              <a:ext uri="{FF2B5EF4-FFF2-40B4-BE49-F238E27FC236}">
                <a16:creationId xmlns:a16="http://schemas.microsoft.com/office/drawing/2014/main" id="{B6ABEB97-746D-38C6-1EFC-4AF467BEAAD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8" t="3211" r="20876"/>
          <a:stretch/>
        </p:blipFill>
        <p:spPr>
          <a:xfrm>
            <a:off x="5856930" y="-3572210"/>
            <a:ext cx="1654598" cy="1422414"/>
          </a:xfrm>
          <a:prstGeom prst="roundRect">
            <a:avLst>
              <a:gd name="adj" fmla="val 2385"/>
            </a:avLst>
          </a:prstGeom>
        </p:spPr>
      </p:pic>
      <p:pic>
        <p:nvPicPr>
          <p:cNvPr id="31" name="Picture 30" descr="A grey cartoon character with arms out&#10;&#10;Description automatically generated">
            <a:extLst>
              <a:ext uri="{FF2B5EF4-FFF2-40B4-BE49-F238E27FC236}">
                <a16:creationId xmlns:a16="http://schemas.microsoft.com/office/drawing/2014/main" id="{A1996D3A-E98D-969C-48D4-42A737C0E02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" t="-458" r="3304" b="458"/>
          <a:stretch/>
        </p:blipFill>
        <p:spPr>
          <a:xfrm>
            <a:off x="7731620" y="-3578584"/>
            <a:ext cx="1665540" cy="1418076"/>
          </a:xfrm>
          <a:prstGeom prst="roundRect">
            <a:avLst>
              <a:gd name="adj" fmla="val 2385"/>
            </a:avLst>
          </a:prstGeom>
        </p:spPr>
      </p:pic>
      <p:pic>
        <p:nvPicPr>
          <p:cNvPr id="33" name="Picture 32" descr="A cartoon of a creature&#10;&#10;Description automatically generated">
            <a:extLst>
              <a:ext uri="{FF2B5EF4-FFF2-40B4-BE49-F238E27FC236}">
                <a16:creationId xmlns:a16="http://schemas.microsoft.com/office/drawing/2014/main" id="{7F41DD55-0E52-1393-BE51-B31CFE76BDC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1" t="-228" r="18932" b="228"/>
          <a:stretch/>
        </p:blipFill>
        <p:spPr>
          <a:xfrm>
            <a:off x="9593742" y="-3587208"/>
            <a:ext cx="1671477" cy="1412833"/>
          </a:xfrm>
          <a:prstGeom prst="roundRect">
            <a:avLst>
              <a:gd name="adj" fmla="val 2385"/>
            </a:avLst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B5D12E9-8BB1-18FE-2AC6-D28739A9DA5D}"/>
              </a:ext>
            </a:extLst>
          </p:cNvPr>
          <p:cNvSpPr txBox="1"/>
          <p:nvPr/>
        </p:nvSpPr>
        <p:spPr>
          <a:xfrm>
            <a:off x="4876988" y="-7303841"/>
            <a:ext cx="2438007" cy="403979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0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Dragon 3D Model</a:t>
            </a:r>
            <a:endParaRPr lang="en-US" sz="20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D72177-FA7C-403C-19E1-014804A414A1}"/>
              </a:ext>
            </a:extLst>
          </p:cNvPr>
          <p:cNvSpPr txBox="1"/>
          <p:nvPr/>
        </p:nvSpPr>
        <p:spPr>
          <a:xfrm>
            <a:off x="1500182" y="-8372062"/>
            <a:ext cx="9191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My Projects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50624D-A081-0F98-92DD-1F072C12FB18}"/>
              </a:ext>
            </a:extLst>
          </p:cNvPr>
          <p:cNvSpPr txBox="1"/>
          <p:nvPr/>
        </p:nvSpPr>
        <p:spPr>
          <a:xfrm>
            <a:off x="3637734" y="10090489"/>
            <a:ext cx="4649379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Some of the observational drawings were made in 2 to 5 minutes</a:t>
            </a:r>
            <a:endParaRPr lang="en-US" sz="1600" b="1" dirty="0"/>
          </a:p>
        </p:txBody>
      </p:sp>
      <p:pic>
        <p:nvPicPr>
          <p:cNvPr id="4" name="Picture 3" descr="A white cartoon character with wings&#10;&#10;Description automatically generated">
            <a:extLst>
              <a:ext uri="{FF2B5EF4-FFF2-40B4-BE49-F238E27FC236}">
                <a16:creationId xmlns:a16="http://schemas.microsoft.com/office/drawing/2014/main" id="{6B4318D1-30FD-89E5-F25F-F3AD609B63E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65" y="-6652904"/>
            <a:ext cx="3999965" cy="2954956"/>
          </a:xfrm>
          <a:prstGeom prst="roundRect">
            <a:avLst>
              <a:gd name="adj" fmla="val 2385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0E1F2A-8230-6A4D-9289-7DA20832E086}"/>
              </a:ext>
            </a:extLst>
          </p:cNvPr>
          <p:cNvSpPr txBox="1"/>
          <p:nvPr/>
        </p:nvSpPr>
        <p:spPr>
          <a:xfrm>
            <a:off x="763191" y="-3634999"/>
            <a:ext cx="4449315" cy="158484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 making this portfolio I open with my project ‘Dragon’ which is close to my heart as it is my first real exploration and self-taught 3d project. Dragon is a complex project currently ‘underway’, the character borne and evolving from my own imagination. Dragon is my current "Lycée" project whereby my professor asked students to create their projects with a rapport between ‘Real and Virtual’.</a:t>
            </a:r>
            <a:endParaRPr lang="en-US" sz="1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6973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2085" objId="35"/>
        <p14:pauseEvt time="3508" objId="35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0BB4C-E7F6-54A5-2D38-EF8534C0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9F3BEB-2134-1E93-51C7-08CACE2D815B}"/>
              </a:ext>
            </a:extLst>
          </p:cNvPr>
          <p:cNvSpPr/>
          <p:nvPr/>
        </p:nvSpPr>
        <p:spPr>
          <a:xfrm>
            <a:off x="320033" y="191784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45D74-2B1A-C0D7-1B2B-E1C4A5CD19F7}"/>
              </a:ext>
            </a:extLst>
          </p:cNvPr>
          <p:cNvSpPr txBox="1"/>
          <p:nvPr/>
        </p:nvSpPr>
        <p:spPr>
          <a:xfrm>
            <a:off x="3637734" y="1120114"/>
            <a:ext cx="4649379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Some of the observational drawings were made in 2 to 5 minutes</a:t>
            </a:r>
            <a:endParaRPr lang="en-US" sz="1600" b="1" dirty="0"/>
          </a:p>
        </p:txBody>
      </p:sp>
      <p:pic>
        <p:nvPicPr>
          <p:cNvPr id="5" name="Picture 4" descr="A sketchbook of a drawing of a sheep&#10;&#10;Description automatically generated">
            <a:extLst>
              <a:ext uri="{FF2B5EF4-FFF2-40B4-BE49-F238E27FC236}">
                <a16:creationId xmlns:a16="http://schemas.microsoft.com/office/drawing/2014/main" id="{F2338CFC-95B8-2555-4692-87853FBB7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7" y="1965011"/>
            <a:ext cx="2863330" cy="2006850"/>
          </a:xfrm>
          <a:prstGeom prst="roundRect">
            <a:avLst>
              <a:gd name="adj" fmla="val 2385"/>
            </a:avLst>
          </a:prstGeom>
        </p:spPr>
      </p:pic>
      <p:pic>
        <p:nvPicPr>
          <p:cNvPr id="8" name="Picture 7" descr="A sketchbook of a drawing of a landscape&#10;&#10;Description automatically generated">
            <a:extLst>
              <a:ext uri="{FF2B5EF4-FFF2-40B4-BE49-F238E27FC236}">
                <a16:creationId xmlns:a16="http://schemas.microsoft.com/office/drawing/2014/main" id="{99C9BE0D-4902-72EA-4343-3BFE601978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962" y="1965010"/>
            <a:ext cx="1457028" cy="2006850"/>
          </a:xfrm>
          <a:prstGeom prst="roundRect">
            <a:avLst>
              <a:gd name="adj" fmla="val 2385"/>
            </a:avLst>
          </a:prstGeom>
        </p:spPr>
      </p:pic>
      <p:pic>
        <p:nvPicPr>
          <p:cNvPr id="9" name="Picture 8" descr="A drawing of a leaf on a spiral notebook&#10;&#10;Description automatically generated">
            <a:extLst>
              <a:ext uri="{FF2B5EF4-FFF2-40B4-BE49-F238E27FC236}">
                <a16:creationId xmlns:a16="http://schemas.microsoft.com/office/drawing/2014/main" id="{E7291F15-8170-4E03-F46A-D4B650069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454" y="1968676"/>
            <a:ext cx="1841143" cy="2010493"/>
          </a:xfrm>
          <a:prstGeom prst="roundRect">
            <a:avLst>
              <a:gd name="adj" fmla="val 2385"/>
            </a:avLst>
          </a:prstGeom>
        </p:spPr>
      </p:pic>
      <p:pic>
        <p:nvPicPr>
          <p:cNvPr id="10" name="Picture 9" descr="A sketch of a person with a short haircut&#10;&#10;Description automatically generated">
            <a:extLst>
              <a:ext uri="{FF2B5EF4-FFF2-40B4-BE49-F238E27FC236}">
                <a16:creationId xmlns:a16="http://schemas.microsoft.com/office/drawing/2014/main" id="{BD98646A-FA57-4A93-8E87-29CDCADDA9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13" y="1963462"/>
            <a:ext cx="1464109" cy="1998186"/>
          </a:xfrm>
          <a:prstGeom prst="roundRect">
            <a:avLst>
              <a:gd name="adj" fmla="val 2385"/>
            </a:avLst>
          </a:prstGeom>
        </p:spPr>
      </p:pic>
      <p:pic>
        <p:nvPicPr>
          <p:cNvPr id="11" name="Picture 10" descr="A sketch of two people sitting on a spiral notebook&#10;&#10;Description automatically generated">
            <a:extLst>
              <a:ext uri="{FF2B5EF4-FFF2-40B4-BE49-F238E27FC236}">
                <a16:creationId xmlns:a16="http://schemas.microsoft.com/office/drawing/2014/main" id="{4264D0B0-2C90-322B-21D6-B2039A7194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82" y="4180357"/>
            <a:ext cx="1420774" cy="1939043"/>
          </a:xfrm>
          <a:prstGeom prst="roundRect">
            <a:avLst>
              <a:gd name="adj" fmla="val 2385"/>
            </a:avLst>
          </a:prstGeom>
        </p:spPr>
      </p:pic>
      <p:pic>
        <p:nvPicPr>
          <p:cNvPr id="12" name="Picture 11" descr="A pencil drawing skull&#10;&#10;Description automatically generated">
            <a:extLst>
              <a:ext uri="{FF2B5EF4-FFF2-40B4-BE49-F238E27FC236}">
                <a16:creationId xmlns:a16="http://schemas.microsoft.com/office/drawing/2014/main" id="{0FBF3373-C99E-3024-775C-46542DFD74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873" y="4250343"/>
            <a:ext cx="2685069" cy="1992276"/>
          </a:xfrm>
          <a:prstGeom prst="roundRect">
            <a:avLst>
              <a:gd name="adj" fmla="val 2385"/>
            </a:avLst>
          </a:prstGeom>
        </p:spPr>
      </p:pic>
      <p:pic>
        <p:nvPicPr>
          <p:cNvPr id="26" name="Picture 25" descr="A skull of a bird&#10;&#10;Description automatically generated">
            <a:extLst>
              <a:ext uri="{FF2B5EF4-FFF2-40B4-BE49-F238E27FC236}">
                <a16:creationId xmlns:a16="http://schemas.microsoft.com/office/drawing/2014/main" id="{7C991A6F-2C0C-2E4C-F2A3-9610975B2E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778" y="4241979"/>
            <a:ext cx="2531973" cy="1980177"/>
          </a:xfrm>
          <a:prstGeom prst="roundRect">
            <a:avLst>
              <a:gd name="adj" fmla="val 2385"/>
            </a:avLst>
          </a:prstGeom>
        </p:spPr>
      </p:pic>
      <p:pic>
        <p:nvPicPr>
          <p:cNvPr id="28" name="Picture 27" descr="A skull on a black background&#10;&#10;Description automatically generated">
            <a:extLst>
              <a:ext uri="{FF2B5EF4-FFF2-40B4-BE49-F238E27FC236}">
                <a16:creationId xmlns:a16="http://schemas.microsoft.com/office/drawing/2014/main" id="{2C3FE99E-8F21-3756-FD07-1EC9ED8C90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840" y="4287774"/>
            <a:ext cx="3330910" cy="1873638"/>
          </a:xfrm>
          <a:prstGeom prst="roundRect">
            <a:avLst>
              <a:gd name="adj" fmla="val 2385"/>
            </a:avLst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E21BF74-7A5B-DF45-B9A8-9164A309F6E5}"/>
              </a:ext>
            </a:extLst>
          </p:cNvPr>
          <p:cNvSpPr/>
          <p:nvPr/>
        </p:nvSpPr>
        <p:spPr>
          <a:xfrm>
            <a:off x="320033" y="7701544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 descr="A painting of mountains and grass&#10;&#10;Description automatically generated">
            <a:extLst>
              <a:ext uri="{FF2B5EF4-FFF2-40B4-BE49-F238E27FC236}">
                <a16:creationId xmlns:a16="http://schemas.microsoft.com/office/drawing/2014/main" id="{8170BA25-3D8A-8F28-21CF-1B42698F5F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7" y="9307872"/>
            <a:ext cx="2448622" cy="1378574"/>
          </a:xfrm>
          <a:prstGeom prst="rect">
            <a:avLst/>
          </a:prstGeom>
        </p:spPr>
      </p:pic>
      <p:pic>
        <p:nvPicPr>
          <p:cNvPr id="43" name="Picture 42" descr="A painting of mountains and a green field&#10;&#10;Description automatically generated">
            <a:extLst>
              <a:ext uri="{FF2B5EF4-FFF2-40B4-BE49-F238E27FC236}">
                <a16:creationId xmlns:a16="http://schemas.microsoft.com/office/drawing/2014/main" id="{23BFBB9B-A198-2E3D-0BA7-6968F61654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4" y="10843263"/>
            <a:ext cx="2450799" cy="1378574"/>
          </a:xfrm>
          <a:prstGeom prst="rect">
            <a:avLst/>
          </a:prstGeom>
        </p:spPr>
      </p:pic>
      <p:pic>
        <p:nvPicPr>
          <p:cNvPr id="46" name="Picture 45" descr="A painting of a mountain and a lake&#10;&#10;Description automatically generated">
            <a:extLst>
              <a:ext uri="{FF2B5EF4-FFF2-40B4-BE49-F238E27FC236}">
                <a16:creationId xmlns:a16="http://schemas.microsoft.com/office/drawing/2014/main" id="{F96AB186-EE9E-4904-8CEE-BA27311776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7" y="12378654"/>
            <a:ext cx="2448622" cy="1378574"/>
          </a:xfrm>
          <a:prstGeom prst="rect">
            <a:avLst/>
          </a:prstGeom>
        </p:spPr>
      </p:pic>
      <p:pic>
        <p:nvPicPr>
          <p:cNvPr id="54" name="Picture 53" descr="A painting of a mountain and a lake&#10;&#10;Description automatically generated">
            <a:extLst>
              <a:ext uri="{FF2B5EF4-FFF2-40B4-BE49-F238E27FC236}">
                <a16:creationId xmlns:a16="http://schemas.microsoft.com/office/drawing/2014/main" id="{FE7A5B8B-D1EA-4B64-7BD1-1EB8E240E99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"/>
          <a:stretch/>
        </p:blipFill>
        <p:spPr>
          <a:xfrm>
            <a:off x="3868948" y="8745450"/>
            <a:ext cx="3833356" cy="282985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4DC716F-A6E8-E766-0B07-79B76E1E86A5}"/>
              </a:ext>
            </a:extLst>
          </p:cNvPr>
          <p:cNvSpPr txBox="1"/>
          <p:nvPr/>
        </p:nvSpPr>
        <p:spPr>
          <a:xfrm>
            <a:off x="3693957" y="8015893"/>
            <a:ext cx="507213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The painting and pastel still life are results from observational drawing </a:t>
            </a:r>
            <a:endParaRPr lang="en-US" sz="1600" b="1" dirty="0"/>
          </a:p>
        </p:txBody>
      </p:sp>
      <p:pic>
        <p:nvPicPr>
          <p:cNvPr id="57" name="Picture 56" descr="A painting of a bowl of fruit&#10;&#10;Description automatically generated">
            <a:extLst>
              <a:ext uri="{FF2B5EF4-FFF2-40B4-BE49-F238E27FC236}">
                <a16:creationId xmlns:a16="http://schemas.microsoft.com/office/drawing/2014/main" id="{FFE958F5-2765-B00B-DD43-96CBAFB69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549" y="11670995"/>
            <a:ext cx="3878154" cy="233377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8812F8E-AB2F-6A0C-B11D-99D573D8B9B6}"/>
              </a:ext>
            </a:extLst>
          </p:cNvPr>
          <p:cNvSpPr txBox="1"/>
          <p:nvPr/>
        </p:nvSpPr>
        <p:spPr>
          <a:xfrm>
            <a:off x="1211494" y="8526596"/>
            <a:ext cx="1500937" cy="745808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F35A3"/>
                </a:solidFill>
              </a:rPr>
              <a:t>Process </a:t>
            </a:r>
          </a:p>
          <a:p>
            <a:pPr algn="ctr"/>
            <a:r>
              <a:rPr lang="en-US" sz="1400" b="1" dirty="0">
                <a:solidFill>
                  <a:srgbClr val="CF35A3"/>
                </a:solidFill>
              </a:rPr>
              <a:t>of the painting  </a:t>
            </a:r>
          </a:p>
          <a:p>
            <a:pPr algn="ctr"/>
            <a:r>
              <a:rPr lang="en-US" sz="1400" b="1" dirty="0">
                <a:solidFill>
                  <a:srgbClr val="CF35A3"/>
                </a:solidFill>
              </a:rPr>
              <a:t>below</a:t>
            </a:r>
          </a:p>
        </p:txBody>
      </p:sp>
      <p:pic>
        <p:nvPicPr>
          <p:cNvPr id="60" name="Picture 59" descr="A painting of a church&#10;&#10;Description automatically generated">
            <a:extLst>
              <a:ext uri="{FF2B5EF4-FFF2-40B4-BE49-F238E27FC236}">
                <a16:creationId xmlns:a16="http://schemas.microsoft.com/office/drawing/2014/main" id="{757AE453-60B4-F6D5-4BB6-0A5A1D050E5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776" y="8758960"/>
            <a:ext cx="2936200" cy="434486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D3F023D-B625-6EC6-EADC-3CC6A09D3458}"/>
              </a:ext>
            </a:extLst>
          </p:cNvPr>
          <p:cNvSpPr txBox="1"/>
          <p:nvPr/>
        </p:nvSpPr>
        <p:spPr>
          <a:xfrm>
            <a:off x="9215134" y="13256464"/>
            <a:ext cx="1500937" cy="745808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F35A3"/>
                </a:solidFill>
              </a:rPr>
              <a:t>York Observation around the city 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B69EC756-283A-06BC-8FF2-F07A0273335D}"/>
              </a:ext>
            </a:extLst>
          </p:cNvPr>
          <p:cNvSpPr/>
          <p:nvPr/>
        </p:nvSpPr>
        <p:spPr>
          <a:xfrm>
            <a:off x="320033" y="-8305605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52796CF-A9C8-CEEE-BE05-36B8A4E69D39}"/>
              </a:ext>
            </a:extLst>
          </p:cNvPr>
          <p:cNvSpPr txBox="1"/>
          <p:nvPr/>
        </p:nvSpPr>
        <p:spPr>
          <a:xfrm>
            <a:off x="4633568" y="-7226930"/>
            <a:ext cx="2924848" cy="372904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Malnutrition à la 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cafète</a:t>
            </a:r>
            <a:endParaRPr lang="en-US" b="1" dirty="0"/>
          </a:p>
        </p:txBody>
      </p:sp>
      <p:pic>
        <p:nvPicPr>
          <p:cNvPr id="71" name="Online Media 34" title="Malnutrition à la cafète">
            <a:hlinkClick r:id="" action="ppaction://media"/>
            <a:extLst>
              <a:ext uri="{FF2B5EF4-FFF2-40B4-BE49-F238E27FC236}">
                <a16:creationId xmlns:a16="http://schemas.microsoft.com/office/drawing/2014/main" id="{DD9913DC-0CA9-5658-2EEE-188069DA7D5C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9"/>
          <a:stretch>
            <a:fillRect/>
          </a:stretch>
        </p:blipFill>
        <p:spPr>
          <a:xfrm>
            <a:off x="1315659" y="-6435718"/>
            <a:ext cx="2246691" cy="3994228"/>
          </a:xfrm>
          <a:prstGeom prst="rect">
            <a:avLst/>
          </a:prstGeom>
        </p:spPr>
      </p:pic>
      <p:pic>
        <p:nvPicPr>
          <p:cNvPr id="73" name="Picture 72" descr="A painting on the wall&#10;&#10;Description automatically generated">
            <a:extLst>
              <a:ext uri="{FF2B5EF4-FFF2-40B4-BE49-F238E27FC236}">
                <a16:creationId xmlns:a16="http://schemas.microsoft.com/office/drawing/2014/main" id="{D8ACDF09-19D8-CE7A-73C5-D36311DC0D6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77" y="-6410251"/>
            <a:ext cx="3249548" cy="1829496"/>
          </a:xfrm>
          <a:prstGeom prst="roundRect">
            <a:avLst>
              <a:gd name="adj" fmla="val 2385"/>
            </a:avLst>
          </a:prstGeom>
        </p:spPr>
      </p:pic>
      <p:pic>
        <p:nvPicPr>
          <p:cNvPr id="75" name="Picture 74" descr="A painting on a wall&#10;&#10;Description automatically generated">
            <a:extLst>
              <a:ext uri="{FF2B5EF4-FFF2-40B4-BE49-F238E27FC236}">
                <a16:creationId xmlns:a16="http://schemas.microsoft.com/office/drawing/2014/main" id="{3A063E31-CA84-4F54-96FF-E9C89168043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952" y="-4303474"/>
            <a:ext cx="3488143" cy="1963824"/>
          </a:xfrm>
          <a:prstGeom prst="roundRect">
            <a:avLst>
              <a:gd name="adj" fmla="val 2385"/>
            </a:avLst>
          </a:prstGeom>
        </p:spPr>
      </p:pic>
      <p:pic>
        <p:nvPicPr>
          <p:cNvPr id="77" name="Picture 76" descr="A white door with glass doors and a picture of a heart&#10;&#10;Description automatically generated">
            <a:extLst>
              <a:ext uri="{FF2B5EF4-FFF2-40B4-BE49-F238E27FC236}">
                <a16:creationId xmlns:a16="http://schemas.microsoft.com/office/drawing/2014/main" id="{68EDB6A2-661E-E2B6-6359-90E178488DE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585" y="-6430869"/>
            <a:ext cx="3281185" cy="1847307"/>
          </a:xfrm>
          <a:prstGeom prst="roundRect">
            <a:avLst>
              <a:gd name="adj" fmla="val 2385"/>
            </a:avLst>
          </a:prstGeom>
        </p:spPr>
      </p:pic>
      <p:pic>
        <p:nvPicPr>
          <p:cNvPr id="78" name="Picture 77" descr="A close up of a heart&#10;&#10;Description automatically generated">
            <a:extLst>
              <a:ext uri="{FF2B5EF4-FFF2-40B4-BE49-F238E27FC236}">
                <a16:creationId xmlns:a16="http://schemas.microsoft.com/office/drawing/2014/main" id="{03928F17-C5C8-DFDC-3DF2-2878FFEE5A5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932" y="-4298750"/>
            <a:ext cx="1552838" cy="1953767"/>
          </a:xfrm>
          <a:prstGeom prst="roundRect">
            <a:avLst>
              <a:gd name="adj" fmla="val 2385"/>
            </a:avLst>
          </a:prstGeom>
        </p:spPr>
      </p:pic>
      <p:pic>
        <p:nvPicPr>
          <p:cNvPr id="79" name="Picture 78" descr="A close-up of a human heart&#10;&#10;Description automatically generated">
            <a:extLst>
              <a:ext uri="{FF2B5EF4-FFF2-40B4-BE49-F238E27FC236}">
                <a16:creationId xmlns:a16="http://schemas.microsoft.com/office/drawing/2014/main" id="{63C825A5-0578-7F70-3E80-BBD93214F7E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77" y="-4303474"/>
            <a:ext cx="1552838" cy="1953768"/>
          </a:xfrm>
          <a:prstGeom prst="roundRect">
            <a:avLst>
              <a:gd name="adj" fmla="val 2385"/>
            </a:avLst>
          </a:prstGeom>
        </p:spPr>
      </p:pic>
      <p:sp>
        <p:nvSpPr>
          <p:cNvPr id="83" name="Arrow: Curved Right 82">
            <a:extLst>
              <a:ext uri="{FF2B5EF4-FFF2-40B4-BE49-F238E27FC236}">
                <a16:creationId xmlns:a16="http://schemas.microsoft.com/office/drawing/2014/main" id="{B3B9F8B2-5242-5D8C-78D7-4551E3B4C40E}"/>
              </a:ext>
            </a:extLst>
          </p:cNvPr>
          <p:cNvSpPr/>
          <p:nvPr/>
        </p:nvSpPr>
        <p:spPr>
          <a:xfrm>
            <a:off x="875121" y="-6885486"/>
            <a:ext cx="458164" cy="1389983"/>
          </a:xfrm>
          <a:prstGeom prst="curvedRightArrow">
            <a:avLst>
              <a:gd name="adj1" fmla="val 81706"/>
              <a:gd name="adj2" fmla="val 156461"/>
              <a:gd name="adj3" fmla="val 75350"/>
            </a:avLst>
          </a:prstGeom>
          <a:solidFill>
            <a:srgbClr val="ECB9CB"/>
          </a:solidFill>
          <a:ln>
            <a:solidFill>
              <a:srgbClr val="CF35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343FA2F-AA5B-A764-A3D3-BDA6FEE8B0DD}"/>
              </a:ext>
            </a:extLst>
          </p:cNvPr>
          <p:cNvSpPr txBox="1"/>
          <p:nvPr/>
        </p:nvSpPr>
        <p:spPr>
          <a:xfrm>
            <a:off x="3667260" y="443147"/>
            <a:ext cx="4772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Observational Drawings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BD15A84-AECB-F9A5-91DF-0E7F84C7ACD7}"/>
              </a:ext>
            </a:extLst>
          </p:cNvPr>
          <p:cNvSpPr txBox="1"/>
          <p:nvPr/>
        </p:nvSpPr>
        <p:spPr>
          <a:xfrm>
            <a:off x="4433219" y="-7947882"/>
            <a:ext cx="3745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Heart Installation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C85ED7-EC64-DA70-EF65-2C26B9758AA1}"/>
              </a:ext>
            </a:extLst>
          </p:cNvPr>
          <p:cNvSpPr txBox="1"/>
          <p:nvPr/>
        </p:nvSpPr>
        <p:spPr>
          <a:xfrm>
            <a:off x="1448664" y="-7125517"/>
            <a:ext cx="1720825" cy="562630"/>
          </a:xfrm>
          <a:prstGeom prst="roundRect">
            <a:avLst>
              <a:gd name="adj" fmla="val 5000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CF35A3"/>
                </a:solidFill>
              </a:rPr>
              <a:t>It is preferable to open the video in a browser.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6350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1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094" objId="71"/>
        <p14:pauseEvt time="6578" objId="71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0BB4C-E7F6-54A5-2D38-EF8534C0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E21BF74-7A5B-DF45-B9A8-9164A309F6E5}"/>
              </a:ext>
            </a:extLst>
          </p:cNvPr>
          <p:cNvSpPr/>
          <p:nvPr/>
        </p:nvSpPr>
        <p:spPr>
          <a:xfrm>
            <a:off x="320033" y="218662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 descr="A painting of mountains and grass&#10;&#10;Description automatically generated">
            <a:extLst>
              <a:ext uri="{FF2B5EF4-FFF2-40B4-BE49-F238E27FC236}">
                <a16:creationId xmlns:a16="http://schemas.microsoft.com/office/drawing/2014/main" id="{8170BA25-3D8A-8F28-21CF-1B42698F5F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7" y="1824990"/>
            <a:ext cx="2448622" cy="1378574"/>
          </a:xfrm>
          <a:prstGeom prst="rect">
            <a:avLst/>
          </a:prstGeom>
        </p:spPr>
      </p:pic>
      <p:pic>
        <p:nvPicPr>
          <p:cNvPr id="43" name="Picture 42" descr="A painting of mountains and a green field&#10;&#10;Description automatically generated">
            <a:extLst>
              <a:ext uri="{FF2B5EF4-FFF2-40B4-BE49-F238E27FC236}">
                <a16:creationId xmlns:a16="http://schemas.microsoft.com/office/drawing/2014/main" id="{23BFBB9B-A198-2E3D-0BA7-6968F61654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4" y="3360381"/>
            <a:ext cx="2450799" cy="1378574"/>
          </a:xfrm>
          <a:prstGeom prst="rect">
            <a:avLst/>
          </a:prstGeom>
        </p:spPr>
      </p:pic>
      <p:pic>
        <p:nvPicPr>
          <p:cNvPr id="46" name="Picture 45" descr="A painting of a mountain and a lake&#10;&#10;Description automatically generated">
            <a:extLst>
              <a:ext uri="{FF2B5EF4-FFF2-40B4-BE49-F238E27FC236}">
                <a16:creationId xmlns:a16="http://schemas.microsoft.com/office/drawing/2014/main" id="{F96AB186-EE9E-4904-8CEE-BA27311776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7" y="4895772"/>
            <a:ext cx="2448622" cy="1378574"/>
          </a:xfrm>
          <a:prstGeom prst="rect">
            <a:avLst/>
          </a:prstGeom>
        </p:spPr>
      </p:pic>
      <p:pic>
        <p:nvPicPr>
          <p:cNvPr id="54" name="Picture 53" descr="A painting of a mountain and a lake&#10;&#10;Description automatically generated">
            <a:extLst>
              <a:ext uri="{FF2B5EF4-FFF2-40B4-BE49-F238E27FC236}">
                <a16:creationId xmlns:a16="http://schemas.microsoft.com/office/drawing/2014/main" id="{FE7A5B8B-D1EA-4B64-7BD1-1EB8E240E9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"/>
          <a:stretch/>
        </p:blipFill>
        <p:spPr>
          <a:xfrm>
            <a:off x="3868948" y="1262568"/>
            <a:ext cx="3833356" cy="282985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4DC716F-A6E8-E766-0B07-79B76E1E86A5}"/>
              </a:ext>
            </a:extLst>
          </p:cNvPr>
          <p:cNvSpPr txBox="1"/>
          <p:nvPr/>
        </p:nvSpPr>
        <p:spPr>
          <a:xfrm>
            <a:off x="3693957" y="533011"/>
            <a:ext cx="507213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The painting and pastel still life are results from observational drawing </a:t>
            </a:r>
            <a:endParaRPr lang="en-US" sz="1600" b="1" dirty="0"/>
          </a:p>
        </p:txBody>
      </p:sp>
      <p:pic>
        <p:nvPicPr>
          <p:cNvPr id="57" name="Picture 56" descr="A painting of a bowl of fruit&#10;&#10;Description automatically generated">
            <a:extLst>
              <a:ext uri="{FF2B5EF4-FFF2-40B4-BE49-F238E27FC236}">
                <a16:creationId xmlns:a16="http://schemas.microsoft.com/office/drawing/2014/main" id="{FFE958F5-2765-B00B-DD43-96CBAFB694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549" y="4188113"/>
            <a:ext cx="3878154" cy="233377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8812F8E-AB2F-6A0C-B11D-99D573D8B9B6}"/>
              </a:ext>
            </a:extLst>
          </p:cNvPr>
          <p:cNvSpPr txBox="1"/>
          <p:nvPr/>
        </p:nvSpPr>
        <p:spPr>
          <a:xfrm>
            <a:off x="1211494" y="1043714"/>
            <a:ext cx="1500937" cy="745808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F35A3"/>
                </a:solidFill>
              </a:rPr>
              <a:t>Process </a:t>
            </a:r>
          </a:p>
          <a:p>
            <a:pPr algn="ctr"/>
            <a:r>
              <a:rPr lang="en-US" sz="1400" b="1" dirty="0">
                <a:solidFill>
                  <a:srgbClr val="CF35A3"/>
                </a:solidFill>
              </a:rPr>
              <a:t>of the painting  </a:t>
            </a:r>
          </a:p>
          <a:p>
            <a:pPr algn="ctr"/>
            <a:r>
              <a:rPr lang="en-US" sz="1400" b="1" dirty="0">
                <a:solidFill>
                  <a:srgbClr val="CF35A3"/>
                </a:solidFill>
              </a:rPr>
              <a:t>below</a:t>
            </a:r>
          </a:p>
        </p:txBody>
      </p:sp>
      <p:pic>
        <p:nvPicPr>
          <p:cNvPr id="60" name="Picture 59" descr="A painting of a church&#10;&#10;Description automatically generated">
            <a:extLst>
              <a:ext uri="{FF2B5EF4-FFF2-40B4-BE49-F238E27FC236}">
                <a16:creationId xmlns:a16="http://schemas.microsoft.com/office/drawing/2014/main" id="{757AE453-60B4-F6D5-4BB6-0A5A1D050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776" y="1276078"/>
            <a:ext cx="2936200" cy="434486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D3F023D-B625-6EC6-EADC-3CC6A09D3458}"/>
              </a:ext>
            </a:extLst>
          </p:cNvPr>
          <p:cNvSpPr txBox="1"/>
          <p:nvPr/>
        </p:nvSpPr>
        <p:spPr>
          <a:xfrm>
            <a:off x="9215134" y="5773582"/>
            <a:ext cx="1500937" cy="745808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F35A3"/>
                </a:solidFill>
              </a:rPr>
              <a:t>York Observation around the city 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3F65311-DEC0-B331-F78A-3400A191EE26}"/>
              </a:ext>
            </a:extLst>
          </p:cNvPr>
          <p:cNvSpPr/>
          <p:nvPr/>
        </p:nvSpPr>
        <p:spPr>
          <a:xfrm>
            <a:off x="320033" y="7966554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54A177-6758-FFDF-BB15-CB610C7529D4}"/>
              </a:ext>
            </a:extLst>
          </p:cNvPr>
          <p:cNvSpPr txBox="1"/>
          <p:nvPr/>
        </p:nvSpPr>
        <p:spPr>
          <a:xfrm>
            <a:off x="4876988" y="8958909"/>
            <a:ext cx="2448706" cy="341828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A1 self-portrait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8897286-7784-06FE-5DAC-E85EE0472123}"/>
              </a:ext>
            </a:extLst>
          </p:cNvPr>
          <p:cNvGrpSpPr/>
          <p:nvPr/>
        </p:nvGrpSpPr>
        <p:grpSpPr>
          <a:xfrm>
            <a:off x="8251797" y="9743033"/>
            <a:ext cx="3427610" cy="4097858"/>
            <a:chOff x="6095990" y="9330968"/>
            <a:chExt cx="3848514" cy="4601067"/>
          </a:xfrm>
        </p:grpSpPr>
        <p:pic>
          <p:nvPicPr>
            <p:cNvPr id="63" name="Picture 62" descr="A person looking up to the side&#10;&#10;Description automatically generated">
              <a:extLst>
                <a:ext uri="{FF2B5EF4-FFF2-40B4-BE49-F238E27FC236}">
                  <a16:creationId xmlns:a16="http://schemas.microsoft.com/office/drawing/2014/main" id="{78C17BE3-1F5D-5463-505B-82DBE3794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0" y="9385067"/>
              <a:ext cx="3619742" cy="4524678"/>
            </a:xfrm>
            <a:prstGeom prst="rect">
              <a:avLst/>
            </a:prstGeom>
          </p:spPr>
        </p:pic>
        <p:pic>
          <p:nvPicPr>
            <p:cNvPr id="65" name="Picture 64" descr="A painting of a child&#10;&#10;Description automatically generated">
              <a:extLst>
                <a:ext uri="{FF2B5EF4-FFF2-40B4-BE49-F238E27FC236}">
                  <a16:creationId xmlns:a16="http://schemas.microsoft.com/office/drawing/2014/main" id="{976AB883-F7B9-908A-252A-39558BEF4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1164">
              <a:off x="6267736" y="9330968"/>
              <a:ext cx="3676768" cy="4601067"/>
            </a:xfrm>
            <a:prstGeom prst="rect">
              <a:avLst/>
            </a:prstGeom>
          </p:spPr>
        </p:pic>
      </p:grpSp>
      <p:pic>
        <p:nvPicPr>
          <p:cNvPr id="68" name="Picture 67" descr="A painting of a child&#10;&#10;Description automatically generated">
            <a:extLst>
              <a:ext uri="{FF2B5EF4-FFF2-40B4-BE49-F238E27FC236}">
                <a16:creationId xmlns:a16="http://schemas.microsoft.com/office/drawing/2014/main" id="{5D87B1AF-4733-F3C4-19E4-DA6F642E83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89" y="9743033"/>
            <a:ext cx="3230175" cy="4042205"/>
          </a:xfrm>
          <a:prstGeom prst="rect">
            <a:avLst/>
          </a:prstGeom>
        </p:spPr>
      </p:pic>
      <p:pic>
        <p:nvPicPr>
          <p:cNvPr id="70" name="Picture 69" descr="A person looking up to the side&#10;&#10;Description automatically generated">
            <a:extLst>
              <a:ext uri="{FF2B5EF4-FFF2-40B4-BE49-F238E27FC236}">
                <a16:creationId xmlns:a16="http://schemas.microsoft.com/office/drawing/2014/main" id="{B6EBAD25-A1A2-B3FB-F06C-4EC7D428D3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10" y="9743032"/>
            <a:ext cx="3233763" cy="4042205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F4D8E4E0-AA04-4D23-1F0F-9564E94C62BB}"/>
              </a:ext>
            </a:extLst>
          </p:cNvPr>
          <p:cNvSpPr txBox="1"/>
          <p:nvPr/>
        </p:nvSpPr>
        <p:spPr>
          <a:xfrm>
            <a:off x="5015343" y="8260463"/>
            <a:ext cx="2499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Self Portrait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9F3BEB-2134-1E93-51C7-08CACE2D815B}"/>
              </a:ext>
            </a:extLst>
          </p:cNvPr>
          <p:cNvSpPr/>
          <p:nvPr/>
        </p:nvSpPr>
        <p:spPr>
          <a:xfrm>
            <a:off x="320033" y="-7108194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sketchbook of a drawing of a sheep&#10;&#10;Description automatically generated">
            <a:extLst>
              <a:ext uri="{FF2B5EF4-FFF2-40B4-BE49-F238E27FC236}">
                <a16:creationId xmlns:a16="http://schemas.microsoft.com/office/drawing/2014/main" id="{F2338CFC-95B8-2555-4692-87853FBB70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7" y="-5334967"/>
            <a:ext cx="2863330" cy="2006850"/>
          </a:xfrm>
          <a:prstGeom prst="roundRect">
            <a:avLst>
              <a:gd name="adj" fmla="val 2385"/>
            </a:avLst>
          </a:prstGeom>
        </p:spPr>
      </p:pic>
      <p:pic>
        <p:nvPicPr>
          <p:cNvPr id="8" name="Picture 7" descr="A sketchbook of a drawing of a landscape&#10;&#10;Description automatically generated">
            <a:extLst>
              <a:ext uri="{FF2B5EF4-FFF2-40B4-BE49-F238E27FC236}">
                <a16:creationId xmlns:a16="http://schemas.microsoft.com/office/drawing/2014/main" id="{99C9BE0D-4902-72EA-4343-3BFE601978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962" y="-5334968"/>
            <a:ext cx="1457028" cy="2006850"/>
          </a:xfrm>
          <a:prstGeom prst="roundRect">
            <a:avLst>
              <a:gd name="adj" fmla="val 2385"/>
            </a:avLst>
          </a:prstGeom>
        </p:spPr>
      </p:pic>
      <p:pic>
        <p:nvPicPr>
          <p:cNvPr id="9" name="Picture 8" descr="A drawing of a leaf on a spiral notebook&#10;&#10;Description automatically generated">
            <a:extLst>
              <a:ext uri="{FF2B5EF4-FFF2-40B4-BE49-F238E27FC236}">
                <a16:creationId xmlns:a16="http://schemas.microsoft.com/office/drawing/2014/main" id="{E7291F15-8170-4E03-F46A-D4B6500697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454" y="-5331302"/>
            <a:ext cx="1841143" cy="2010493"/>
          </a:xfrm>
          <a:prstGeom prst="roundRect">
            <a:avLst>
              <a:gd name="adj" fmla="val 2385"/>
            </a:avLst>
          </a:prstGeom>
        </p:spPr>
      </p:pic>
      <p:pic>
        <p:nvPicPr>
          <p:cNvPr id="10" name="Picture 9" descr="A sketch of a person with a short haircut&#10;&#10;Description automatically generated">
            <a:extLst>
              <a:ext uri="{FF2B5EF4-FFF2-40B4-BE49-F238E27FC236}">
                <a16:creationId xmlns:a16="http://schemas.microsoft.com/office/drawing/2014/main" id="{BD98646A-FA57-4A93-8E87-29CDCADDA9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13" y="-5336516"/>
            <a:ext cx="1464109" cy="1998186"/>
          </a:xfrm>
          <a:prstGeom prst="roundRect">
            <a:avLst>
              <a:gd name="adj" fmla="val 2385"/>
            </a:avLst>
          </a:prstGeom>
        </p:spPr>
      </p:pic>
      <p:pic>
        <p:nvPicPr>
          <p:cNvPr id="11" name="Picture 10" descr="A sketch of two people sitting on a spiral notebook&#10;&#10;Description automatically generated">
            <a:extLst>
              <a:ext uri="{FF2B5EF4-FFF2-40B4-BE49-F238E27FC236}">
                <a16:creationId xmlns:a16="http://schemas.microsoft.com/office/drawing/2014/main" id="{4264D0B0-2C90-322B-21D6-B2039A71942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82" y="-3119621"/>
            <a:ext cx="1420774" cy="1939043"/>
          </a:xfrm>
          <a:prstGeom prst="roundRect">
            <a:avLst>
              <a:gd name="adj" fmla="val 2385"/>
            </a:avLst>
          </a:prstGeom>
        </p:spPr>
      </p:pic>
      <p:pic>
        <p:nvPicPr>
          <p:cNvPr id="12" name="Picture 11" descr="A pencil drawing skull&#10;&#10;Description automatically generated">
            <a:extLst>
              <a:ext uri="{FF2B5EF4-FFF2-40B4-BE49-F238E27FC236}">
                <a16:creationId xmlns:a16="http://schemas.microsoft.com/office/drawing/2014/main" id="{0FBF3373-C99E-3024-775C-46542DFD746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873" y="-3049635"/>
            <a:ext cx="2685069" cy="1992276"/>
          </a:xfrm>
          <a:prstGeom prst="roundRect">
            <a:avLst>
              <a:gd name="adj" fmla="val 2385"/>
            </a:avLst>
          </a:prstGeom>
        </p:spPr>
      </p:pic>
      <p:pic>
        <p:nvPicPr>
          <p:cNvPr id="26" name="Picture 25" descr="A skull of a bird&#10;&#10;Description automatically generated">
            <a:extLst>
              <a:ext uri="{FF2B5EF4-FFF2-40B4-BE49-F238E27FC236}">
                <a16:creationId xmlns:a16="http://schemas.microsoft.com/office/drawing/2014/main" id="{7C991A6F-2C0C-2E4C-F2A3-9610975B2EF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778" y="-3057999"/>
            <a:ext cx="2531973" cy="1980177"/>
          </a:xfrm>
          <a:prstGeom prst="roundRect">
            <a:avLst>
              <a:gd name="adj" fmla="val 2385"/>
            </a:avLst>
          </a:prstGeom>
        </p:spPr>
      </p:pic>
      <p:pic>
        <p:nvPicPr>
          <p:cNvPr id="28" name="Picture 27" descr="A skull on a black background&#10;&#10;Description automatically generated">
            <a:extLst>
              <a:ext uri="{FF2B5EF4-FFF2-40B4-BE49-F238E27FC236}">
                <a16:creationId xmlns:a16="http://schemas.microsoft.com/office/drawing/2014/main" id="{2C3FE99E-8F21-3756-FD07-1EC9ED8C90F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840" y="-3012204"/>
            <a:ext cx="3330910" cy="1873638"/>
          </a:xfrm>
          <a:prstGeom prst="roundRect">
            <a:avLst>
              <a:gd name="adj" fmla="val 2385"/>
            </a:avLst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E97D521-741B-87C7-A981-E0D991B802F7}"/>
              </a:ext>
            </a:extLst>
          </p:cNvPr>
          <p:cNvSpPr txBox="1"/>
          <p:nvPr/>
        </p:nvSpPr>
        <p:spPr>
          <a:xfrm>
            <a:off x="3667260" y="-6825574"/>
            <a:ext cx="4772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Observational Drawings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F68E8B-4E99-A4E6-80A4-1B286BC48FE7}"/>
              </a:ext>
            </a:extLst>
          </p:cNvPr>
          <p:cNvSpPr txBox="1"/>
          <p:nvPr/>
        </p:nvSpPr>
        <p:spPr>
          <a:xfrm>
            <a:off x="3637734" y="-6203672"/>
            <a:ext cx="4649379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Some of the observational drawings were made in 2 to 5 minutes</a:t>
            </a:r>
            <a:endParaRPr lang="en-US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7582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0BB4C-E7F6-54A5-2D38-EF8534C0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3F65311-DEC0-B331-F78A-3400A191EE26}"/>
              </a:ext>
            </a:extLst>
          </p:cNvPr>
          <p:cNvSpPr/>
          <p:nvPr/>
        </p:nvSpPr>
        <p:spPr>
          <a:xfrm>
            <a:off x="320033" y="245900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54A177-6758-FFDF-BB15-CB610C7529D4}"/>
              </a:ext>
            </a:extLst>
          </p:cNvPr>
          <p:cNvSpPr txBox="1"/>
          <p:nvPr/>
        </p:nvSpPr>
        <p:spPr>
          <a:xfrm>
            <a:off x="4876988" y="1238255"/>
            <a:ext cx="2448706" cy="341828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A1 self-portrait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8897286-7784-06FE-5DAC-E85EE0472123}"/>
              </a:ext>
            </a:extLst>
          </p:cNvPr>
          <p:cNvGrpSpPr/>
          <p:nvPr/>
        </p:nvGrpSpPr>
        <p:grpSpPr>
          <a:xfrm>
            <a:off x="8251797" y="2022379"/>
            <a:ext cx="3427610" cy="4097858"/>
            <a:chOff x="6095990" y="9330968"/>
            <a:chExt cx="3848514" cy="4601067"/>
          </a:xfrm>
        </p:grpSpPr>
        <p:pic>
          <p:nvPicPr>
            <p:cNvPr id="63" name="Picture 62" descr="A person looking up to the side&#10;&#10;Description automatically generated">
              <a:extLst>
                <a:ext uri="{FF2B5EF4-FFF2-40B4-BE49-F238E27FC236}">
                  <a16:creationId xmlns:a16="http://schemas.microsoft.com/office/drawing/2014/main" id="{78C17BE3-1F5D-5463-505B-82DBE3794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0" y="9385067"/>
              <a:ext cx="3619742" cy="4524678"/>
            </a:xfrm>
            <a:prstGeom prst="rect">
              <a:avLst/>
            </a:prstGeom>
          </p:spPr>
        </p:pic>
        <p:pic>
          <p:nvPicPr>
            <p:cNvPr id="65" name="Picture 64" descr="A painting of a child&#10;&#10;Description automatically generated">
              <a:extLst>
                <a:ext uri="{FF2B5EF4-FFF2-40B4-BE49-F238E27FC236}">
                  <a16:creationId xmlns:a16="http://schemas.microsoft.com/office/drawing/2014/main" id="{976AB883-F7B9-908A-252A-39558BEF4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1164">
              <a:off x="6267736" y="9330968"/>
              <a:ext cx="3676768" cy="4601067"/>
            </a:xfrm>
            <a:prstGeom prst="rect">
              <a:avLst/>
            </a:prstGeom>
          </p:spPr>
        </p:pic>
      </p:grpSp>
      <p:pic>
        <p:nvPicPr>
          <p:cNvPr id="68" name="Picture 67" descr="A painting of a child&#10;&#10;Description automatically generated">
            <a:extLst>
              <a:ext uri="{FF2B5EF4-FFF2-40B4-BE49-F238E27FC236}">
                <a16:creationId xmlns:a16="http://schemas.microsoft.com/office/drawing/2014/main" id="{5D87B1AF-4733-F3C4-19E4-DA6F642E83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89" y="2022379"/>
            <a:ext cx="3230175" cy="4042205"/>
          </a:xfrm>
          <a:prstGeom prst="rect">
            <a:avLst/>
          </a:prstGeom>
        </p:spPr>
      </p:pic>
      <p:pic>
        <p:nvPicPr>
          <p:cNvPr id="70" name="Picture 69" descr="A person looking up to the side&#10;&#10;Description automatically generated">
            <a:extLst>
              <a:ext uri="{FF2B5EF4-FFF2-40B4-BE49-F238E27FC236}">
                <a16:creationId xmlns:a16="http://schemas.microsoft.com/office/drawing/2014/main" id="{B6EBAD25-A1A2-B3FB-F06C-4EC7D428D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10" y="2022378"/>
            <a:ext cx="3233763" cy="4042205"/>
          </a:xfrm>
          <a:prstGeom prst="rect">
            <a:avLst/>
          </a:prstGeom>
        </p:spPr>
      </p:pic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1D9999A4-68DF-E92F-EBB2-A68E22A632F6}"/>
              </a:ext>
            </a:extLst>
          </p:cNvPr>
          <p:cNvSpPr/>
          <p:nvPr/>
        </p:nvSpPr>
        <p:spPr>
          <a:xfrm>
            <a:off x="320033" y="7841062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3" name="Picture 72" descr="A stack of white clay in a box&#10;&#10;Description automatically generated">
            <a:extLst>
              <a:ext uri="{FF2B5EF4-FFF2-40B4-BE49-F238E27FC236}">
                <a16:creationId xmlns:a16="http://schemas.microsoft.com/office/drawing/2014/main" id="{34A43430-42AC-A1E6-2926-EF2C0DAFD1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45" y="9100019"/>
            <a:ext cx="2345292" cy="4165705"/>
          </a:xfrm>
          <a:prstGeom prst="roundRect">
            <a:avLst>
              <a:gd name="adj" fmla="val 2385"/>
            </a:avLst>
          </a:prstGeom>
        </p:spPr>
      </p:pic>
      <p:pic>
        <p:nvPicPr>
          <p:cNvPr id="74" name="Picture 73" descr="A white plaster head on a table&#10;&#10;Description automatically generated">
            <a:extLst>
              <a:ext uri="{FF2B5EF4-FFF2-40B4-BE49-F238E27FC236}">
                <a16:creationId xmlns:a16="http://schemas.microsoft.com/office/drawing/2014/main" id="{6F2DE81D-B913-9B60-D8BE-9A3D54896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31" y="9100018"/>
            <a:ext cx="3462964" cy="4165705"/>
          </a:xfrm>
          <a:prstGeom prst="roundRect">
            <a:avLst>
              <a:gd name="adj" fmla="val 2385"/>
            </a:avLst>
          </a:prstGeom>
        </p:spPr>
      </p:pic>
      <p:pic>
        <p:nvPicPr>
          <p:cNvPr id="75" name="Picture 74" descr="A statue of a person's head and foot&#10;&#10;Description automatically generated">
            <a:extLst>
              <a:ext uri="{FF2B5EF4-FFF2-40B4-BE49-F238E27FC236}">
                <a16:creationId xmlns:a16="http://schemas.microsoft.com/office/drawing/2014/main" id="{21074F20-E8EC-8CB9-FFFF-2393E14159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689" y="9100853"/>
            <a:ext cx="5005466" cy="3026886"/>
          </a:xfrm>
          <a:prstGeom prst="roundRect">
            <a:avLst>
              <a:gd name="adj" fmla="val 2385"/>
            </a:avLst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46BE15B7-7ABA-6295-AEFF-6CC970B3CBA6}"/>
              </a:ext>
            </a:extLst>
          </p:cNvPr>
          <p:cNvSpPr txBox="1"/>
          <p:nvPr/>
        </p:nvSpPr>
        <p:spPr>
          <a:xfrm>
            <a:off x="3421441" y="8219623"/>
            <a:ext cx="6151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Body Molding and Sculpting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AFD739D-5CD6-050C-115D-C5B5F7A9CCA1}"/>
              </a:ext>
            </a:extLst>
          </p:cNvPr>
          <p:cNvSpPr txBox="1"/>
          <p:nvPr/>
        </p:nvSpPr>
        <p:spPr>
          <a:xfrm>
            <a:off x="5015343" y="699985"/>
            <a:ext cx="2499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Self Portrait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E21BF74-7A5B-DF45-B9A8-9164A309F6E5}"/>
              </a:ext>
            </a:extLst>
          </p:cNvPr>
          <p:cNvSpPr/>
          <p:nvPr/>
        </p:nvSpPr>
        <p:spPr>
          <a:xfrm>
            <a:off x="320033" y="-7501992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 descr="A painting of mountains and grass&#10;&#10;Description automatically generated">
            <a:extLst>
              <a:ext uri="{FF2B5EF4-FFF2-40B4-BE49-F238E27FC236}">
                <a16:creationId xmlns:a16="http://schemas.microsoft.com/office/drawing/2014/main" id="{8170BA25-3D8A-8F28-21CF-1B42698F5F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7" y="-5895664"/>
            <a:ext cx="2448622" cy="1378574"/>
          </a:xfrm>
          <a:prstGeom prst="rect">
            <a:avLst/>
          </a:prstGeom>
        </p:spPr>
      </p:pic>
      <p:pic>
        <p:nvPicPr>
          <p:cNvPr id="43" name="Picture 42" descr="A painting of mountains and a green field&#10;&#10;Description automatically generated">
            <a:extLst>
              <a:ext uri="{FF2B5EF4-FFF2-40B4-BE49-F238E27FC236}">
                <a16:creationId xmlns:a16="http://schemas.microsoft.com/office/drawing/2014/main" id="{23BFBB9B-A198-2E3D-0BA7-6968F61654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4" y="-4360273"/>
            <a:ext cx="2450799" cy="1378574"/>
          </a:xfrm>
          <a:prstGeom prst="rect">
            <a:avLst/>
          </a:prstGeom>
        </p:spPr>
      </p:pic>
      <p:pic>
        <p:nvPicPr>
          <p:cNvPr id="46" name="Picture 45" descr="A painting of a mountain and a lake&#10;&#10;Description automatically generated">
            <a:extLst>
              <a:ext uri="{FF2B5EF4-FFF2-40B4-BE49-F238E27FC236}">
                <a16:creationId xmlns:a16="http://schemas.microsoft.com/office/drawing/2014/main" id="{F96AB186-EE9E-4904-8CEE-BA27311776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7" y="-2824882"/>
            <a:ext cx="2448622" cy="1378574"/>
          </a:xfrm>
          <a:prstGeom prst="rect">
            <a:avLst/>
          </a:prstGeom>
        </p:spPr>
      </p:pic>
      <p:pic>
        <p:nvPicPr>
          <p:cNvPr id="54" name="Picture 53" descr="A painting of a mountain and a lake&#10;&#10;Description automatically generated">
            <a:extLst>
              <a:ext uri="{FF2B5EF4-FFF2-40B4-BE49-F238E27FC236}">
                <a16:creationId xmlns:a16="http://schemas.microsoft.com/office/drawing/2014/main" id="{FE7A5B8B-D1EA-4B64-7BD1-1EB8E240E9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"/>
          <a:stretch/>
        </p:blipFill>
        <p:spPr>
          <a:xfrm>
            <a:off x="3868948" y="-6458086"/>
            <a:ext cx="3833356" cy="282985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4DC716F-A6E8-E766-0B07-79B76E1E86A5}"/>
              </a:ext>
            </a:extLst>
          </p:cNvPr>
          <p:cNvSpPr txBox="1"/>
          <p:nvPr/>
        </p:nvSpPr>
        <p:spPr>
          <a:xfrm>
            <a:off x="3693957" y="-7187643"/>
            <a:ext cx="507213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The painting and pastel still life are results from observational drawing </a:t>
            </a:r>
            <a:endParaRPr lang="en-US" sz="1600" b="1" dirty="0"/>
          </a:p>
        </p:txBody>
      </p:sp>
      <p:pic>
        <p:nvPicPr>
          <p:cNvPr id="57" name="Picture 56" descr="A painting of a bowl of fruit&#10;&#10;Description automatically generated">
            <a:extLst>
              <a:ext uri="{FF2B5EF4-FFF2-40B4-BE49-F238E27FC236}">
                <a16:creationId xmlns:a16="http://schemas.microsoft.com/office/drawing/2014/main" id="{FFE958F5-2765-B00B-DD43-96CBAFB694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549" y="-3532541"/>
            <a:ext cx="3878154" cy="233377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8812F8E-AB2F-6A0C-B11D-99D573D8B9B6}"/>
              </a:ext>
            </a:extLst>
          </p:cNvPr>
          <p:cNvSpPr txBox="1"/>
          <p:nvPr/>
        </p:nvSpPr>
        <p:spPr>
          <a:xfrm>
            <a:off x="1211494" y="-6676940"/>
            <a:ext cx="1500937" cy="745808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F35A3"/>
                </a:solidFill>
              </a:rPr>
              <a:t>Process </a:t>
            </a:r>
          </a:p>
          <a:p>
            <a:pPr algn="ctr"/>
            <a:r>
              <a:rPr lang="en-US" sz="1400" b="1" dirty="0">
                <a:solidFill>
                  <a:srgbClr val="CF35A3"/>
                </a:solidFill>
              </a:rPr>
              <a:t>of the painting  </a:t>
            </a:r>
          </a:p>
          <a:p>
            <a:pPr algn="ctr"/>
            <a:r>
              <a:rPr lang="en-US" sz="1400" b="1" dirty="0">
                <a:solidFill>
                  <a:srgbClr val="CF35A3"/>
                </a:solidFill>
              </a:rPr>
              <a:t>below</a:t>
            </a:r>
          </a:p>
        </p:txBody>
      </p:sp>
      <p:pic>
        <p:nvPicPr>
          <p:cNvPr id="60" name="Picture 59" descr="A painting of a church&#10;&#10;Description automatically generated">
            <a:extLst>
              <a:ext uri="{FF2B5EF4-FFF2-40B4-BE49-F238E27FC236}">
                <a16:creationId xmlns:a16="http://schemas.microsoft.com/office/drawing/2014/main" id="{757AE453-60B4-F6D5-4BB6-0A5A1D050E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776" y="-6444576"/>
            <a:ext cx="2936200" cy="434486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D3F023D-B625-6EC6-EADC-3CC6A09D3458}"/>
              </a:ext>
            </a:extLst>
          </p:cNvPr>
          <p:cNvSpPr txBox="1"/>
          <p:nvPr/>
        </p:nvSpPr>
        <p:spPr>
          <a:xfrm>
            <a:off x="9215134" y="-1947072"/>
            <a:ext cx="1500937" cy="745808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F35A3"/>
                </a:solidFill>
              </a:rPr>
              <a:t>York Observation around the city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9ABAAF-17BA-652F-3518-6396EB7752A8}"/>
              </a:ext>
            </a:extLst>
          </p:cNvPr>
          <p:cNvSpPr txBox="1"/>
          <p:nvPr/>
        </p:nvSpPr>
        <p:spPr>
          <a:xfrm>
            <a:off x="7325694" y="12571466"/>
            <a:ext cx="3683366" cy="1087636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CF35A3"/>
                </a:solidFill>
                <a:effectLst/>
                <a:latin typeface="Poppins" panose="00000500000000000000" pitchFamily="2" charset="0"/>
              </a:rPr>
              <a:t>Used water activated plaster to create molds of my head and foot and then sculpt for more detail.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1518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0BB4C-E7F6-54A5-2D38-EF8534C0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79F73B3-838D-6147-B899-9C16E049EAF7}"/>
              </a:ext>
            </a:extLst>
          </p:cNvPr>
          <p:cNvSpPr/>
          <p:nvPr/>
        </p:nvSpPr>
        <p:spPr>
          <a:xfrm>
            <a:off x="320033" y="199150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6D4D918-F750-3BDE-0564-047F20926318}"/>
              </a:ext>
            </a:extLst>
          </p:cNvPr>
          <p:cNvSpPr txBox="1"/>
          <p:nvPr/>
        </p:nvSpPr>
        <p:spPr>
          <a:xfrm>
            <a:off x="3421441" y="462913"/>
            <a:ext cx="6151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Body Molding and Sculpting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ECFAB7F-7D45-C139-BD64-DF77C16557AE}"/>
              </a:ext>
            </a:extLst>
          </p:cNvPr>
          <p:cNvSpPr txBox="1"/>
          <p:nvPr/>
        </p:nvSpPr>
        <p:spPr>
          <a:xfrm>
            <a:off x="7325694" y="4859307"/>
            <a:ext cx="3683366" cy="1087636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CF35A3"/>
                </a:solidFill>
                <a:effectLst/>
                <a:latin typeface="Poppins" panose="00000500000000000000" pitchFamily="2" charset="0"/>
              </a:rPr>
              <a:t>Used water activated plaster to create molds of my head and foot and then sculpt for more detail.</a:t>
            </a:r>
          </a:p>
        </p:txBody>
      </p:sp>
      <p:pic>
        <p:nvPicPr>
          <p:cNvPr id="51" name="Picture 50" descr="A stack of white clay in a box&#10;&#10;Description automatically generated">
            <a:extLst>
              <a:ext uri="{FF2B5EF4-FFF2-40B4-BE49-F238E27FC236}">
                <a16:creationId xmlns:a16="http://schemas.microsoft.com/office/drawing/2014/main" id="{DB50D6B2-7EC7-D156-341D-86955366C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45" y="1643220"/>
            <a:ext cx="2345292" cy="4165705"/>
          </a:xfrm>
          <a:prstGeom prst="roundRect">
            <a:avLst>
              <a:gd name="adj" fmla="val 2385"/>
            </a:avLst>
          </a:prstGeom>
        </p:spPr>
      </p:pic>
      <p:pic>
        <p:nvPicPr>
          <p:cNvPr id="62" name="Picture 61" descr="A white plaster head on a table&#10;&#10;Description automatically generated">
            <a:extLst>
              <a:ext uri="{FF2B5EF4-FFF2-40B4-BE49-F238E27FC236}">
                <a16:creationId xmlns:a16="http://schemas.microsoft.com/office/drawing/2014/main" id="{6133466E-ED81-18B4-B813-A98637759A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31" y="1643219"/>
            <a:ext cx="3462964" cy="4165705"/>
          </a:xfrm>
          <a:prstGeom prst="roundRect">
            <a:avLst>
              <a:gd name="adj" fmla="val 2385"/>
            </a:avLst>
          </a:prstGeom>
        </p:spPr>
      </p:pic>
      <p:pic>
        <p:nvPicPr>
          <p:cNvPr id="67" name="Picture 66" descr="A statue of a person's head and foot&#10;&#10;Description automatically generated">
            <a:extLst>
              <a:ext uri="{FF2B5EF4-FFF2-40B4-BE49-F238E27FC236}">
                <a16:creationId xmlns:a16="http://schemas.microsoft.com/office/drawing/2014/main" id="{E28EEF78-E5AB-919D-D13D-9B6C1E4FDD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689" y="1644054"/>
            <a:ext cx="5005466" cy="3026886"/>
          </a:xfrm>
          <a:prstGeom prst="roundRect">
            <a:avLst>
              <a:gd name="adj" fmla="val 2385"/>
            </a:avLst>
          </a:prstGeom>
        </p:spPr>
      </p:pic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1F3AB34-AFAC-11D2-0934-0439FA5BE16B}"/>
              </a:ext>
            </a:extLst>
          </p:cNvPr>
          <p:cNvSpPr/>
          <p:nvPr/>
        </p:nvSpPr>
        <p:spPr>
          <a:xfrm>
            <a:off x="277490" y="7909589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3F65311-DEC0-B331-F78A-3400A191EE26}"/>
              </a:ext>
            </a:extLst>
          </p:cNvPr>
          <p:cNvSpPr/>
          <p:nvPr/>
        </p:nvSpPr>
        <p:spPr>
          <a:xfrm>
            <a:off x="320033" y="-7132249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08DD52-A809-ABBC-9B76-B83617754CD5}"/>
              </a:ext>
            </a:extLst>
          </p:cNvPr>
          <p:cNvSpPr txBox="1"/>
          <p:nvPr/>
        </p:nvSpPr>
        <p:spPr>
          <a:xfrm>
            <a:off x="5015343" y="-6865858"/>
            <a:ext cx="2499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Self Portrait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54A177-6758-FFDF-BB15-CB610C7529D4}"/>
              </a:ext>
            </a:extLst>
          </p:cNvPr>
          <p:cNvSpPr txBox="1"/>
          <p:nvPr/>
        </p:nvSpPr>
        <p:spPr>
          <a:xfrm>
            <a:off x="4876988" y="-6139894"/>
            <a:ext cx="2448706" cy="341828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A1 self-portrait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8897286-7784-06FE-5DAC-E85EE0472123}"/>
              </a:ext>
            </a:extLst>
          </p:cNvPr>
          <p:cNvGrpSpPr/>
          <p:nvPr/>
        </p:nvGrpSpPr>
        <p:grpSpPr>
          <a:xfrm>
            <a:off x="8251797" y="-5355770"/>
            <a:ext cx="3427610" cy="4097858"/>
            <a:chOff x="6095990" y="9330968"/>
            <a:chExt cx="3848514" cy="4601067"/>
          </a:xfrm>
        </p:grpSpPr>
        <p:pic>
          <p:nvPicPr>
            <p:cNvPr id="63" name="Picture 62" descr="A person looking up to the side&#10;&#10;Description automatically generated">
              <a:extLst>
                <a:ext uri="{FF2B5EF4-FFF2-40B4-BE49-F238E27FC236}">
                  <a16:creationId xmlns:a16="http://schemas.microsoft.com/office/drawing/2014/main" id="{78C17BE3-1F5D-5463-505B-82DBE3794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0" y="9385067"/>
              <a:ext cx="3619742" cy="4524678"/>
            </a:xfrm>
            <a:prstGeom prst="roundRect">
              <a:avLst>
                <a:gd name="adj" fmla="val 2385"/>
              </a:avLst>
            </a:prstGeom>
          </p:spPr>
        </p:pic>
        <p:pic>
          <p:nvPicPr>
            <p:cNvPr id="65" name="Picture 64" descr="A painting of a child&#10;&#10;Description automatically generated">
              <a:extLst>
                <a:ext uri="{FF2B5EF4-FFF2-40B4-BE49-F238E27FC236}">
                  <a16:creationId xmlns:a16="http://schemas.microsoft.com/office/drawing/2014/main" id="{976AB883-F7B9-908A-252A-39558BEF4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1164">
              <a:off x="6267736" y="9330968"/>
              <a:ext cx="3676768" cy="4601067"/>
            </a:xfrm>
            <a:prstGeom prst="roundRect">
              <a:avLst>
                <a:gd name="adj" fmla="val 2385"/>
              </a:avLst>
            </a:prstGeom>
          </p:spPr>
        </p:pic>
      </p:grpSp>
      <p:pic>
        <p:nvPicPr>
          <p:cNvPr id="68" name="Picture 67" descr="A painting of a child&#10;&#10;Description automatically generated">
            <a:extLst>
              <a:ext uri="{FF2B5EF4-FFF2-40B4-BE49-F238E27FC236}">
                <a16:creationId xmlns:a16="http://schemas.microsoft.com/office/drawing/2014/main" id="{5D87B1AF-4733-F3C4-19E4-DA6F642E83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89" y="-5355770"/>
            <a:ext cx="3230175" cy="4042205"/>
          </a:xfrm>
          <a:prstGeom prst="roundRect">
            <a:avLst>
              <a:gd name="adj" fmla="val 2385"/>
            </a:avLst>
          </a:prstGeom>
        </p:spPr>
      </p:pic>
      <p:pic>
        <p:nvPicPr>
          <p:cNvPr id="70" name="Picture 69" descr="A person looking up to the side&#10;&#10;Description automatically generated">
            <a:extLst>
              <a:ext uri="{FF2B5EF4-FFF2-40B4-BE49-F238E27FC236}">
                <a16:creationId xmlns:a16="http://schemas.microsoft.com/office/drawing/2014/main" id="{B6EBAD25-A1A2-B3FB-F06C-4EC7D428D3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10" y="-5355771"/>
            <a:ext cx="3233763" cy="4042205"/>
          </a:xfrm>
          <a:prstGeom prst="roundRect">
            <a:avLst>
              <a:gd name="adj" fmla="val 2385"/>
            </a:avLst>
          </a:prstGeom>
        </p:spPr>
      </p:pic>
      <p:pic>
        <p:nvPicPr>
          <p:cNvPr id="69" name="Picture 68" descr="A green grass and blue sky&#10;&#10;Description automatically generated">
            <a:extLst>
              <a:ext uri="{FF2B5EF4-FFF2-40B4-BE49-F238E27FC236}">
                <a16:creationId xmlns:a16="http://schemas.microsoft.com/office/drawing/2014/main" id="{6B9271C0-4D01-CA7D-FD05-246BC61C65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81" y="9064320"/>
            <a:ext cx="5206082" cy="3632653"/>
          </a:xfrm>
          <a:prstGeom prst="rect">
            <a:avLst/>
          </a:prstGeom>
        </p:spPr>
      </p:pic>
      <p:pic>
        <p:nvPicPr>
          <p:cNvPr id="74" name="Picture 73" descr="A cat standing on a rock&#10;&#10;Description automatically generated">
            <a:extLst>
              <a:ext uri="{FF2B5EF4-FFF2-40B4-BE49-F238E27FC236}">
                <a16:creationId xmlns:a16="http://schemas.microsoft.com/office/drawing/2014/main" id="{9864011C-DC6F-E66C-E471-8CFE1B9808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184" y="9064320"/>
            <a:ext cx="3371458" cy="49182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6F5011-B362-3F2C-62B2-7775E98739DF}"/>
              </a:ext>
            </a:extLst>
          </p:cNvPr>
          <p:cNvSpPr txBox="1"/>
          <p:nvPr/>
        </p:nvSpPr>
        <p:spPr>
          <a:xfrm>
            <a:off x="4288292" y="8239996"/>
            <a:ext cx="4325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Digital Illustrations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0303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5AD95-6C99-DE10-0ECA-A7EC988F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E61B60B-CA41-409B-804A-1A80D77802E8}"/>
              </a:ext>
            </a:extLst>
          </p:cNvPr>
          <p:cNvSpPr/>
          <p:nvPr/>
        </p:nvSpPr>
        <p:spPr>
          <a:xfrm>
            <a:off x="277490" y="199150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9" name="Picture 68" descr="A green grass and blue sky&#10;&#10;Description automatically generated">
            <a:extLst>
              <a:ext uri="{FF2B5EF4-FFF2-40B4-BE49-F238E27FC236}">
                <a16:creationId xmlns:a16="http://schemas.microsoft.com/office/drawing/2014/main" id="{B1D582AD-A55E-2907-B5C7-995A0C9F77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81" y="1353881"/>
            <a:ext cx="5206082" cy="3632653"/>
          </a:xfrm>
          <a:prstGeom prst="roundRect">
            <a:avLst>
              <a:gd name="adj" fmla="val 2385"/>
            </a:avLst>
          </a:prstGeom>
        </p:spPr>
      </p:pic>
      <p:pic>
        <p:nvPicPr>
          <p:cNvPr id="74" name="Picture 73" descr="A cat standing on a rock&#10;&#10;Description automatically generated">
            <a:extLst>
              <a:ext uri="{FF2B5EF4-FFF2-40B4-BE49-F238E27FC236}">
                <a16:creationId xmlns:a16="http://schemas.microsoft.com/office/drawing/2014/main" id="{3F19CE63-78F7-1DB5-D38A-C7255A85C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184" y="1353881"/>
            <a:ext cx="3371458" cy="4918247"/>
          </a:xfrm>
          <a:prstGeom prst="roundRect">
            <a:avLst>
              <a:gd name="adj" fmla="val 2385"/>
            </a:avLst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374FFA-5CA2-42AD-E11C-614E47668ACC}"/>
              </a:ext>
            </a:extLst>
          </p:cNvPr>
          <p:cNvSpPr txBox="1"/>
          <p:nvPr/>
        </p:nvSpPr>
        <p:spPr>
          <a:xfrm>
            <a:off x="4288292" y="564480"/>
            <a:ext cx="4325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Digital Illustrations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52FABC-9621-4D3D-FBFD-33DFF4AC44D8}"/>
              </a:ext>
            </a:extLst>
          </p:cNvPr>
          <p:cNvSpPr/>
          <p:nvPr/>
        </p:nvSpPr>
        <p:spPr>
          <a:xfrm>
            <a:off x="320033" y="7909589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ACDAF-EE08-DA68-68D3-3E1E91522B5B}"/>
              </a:ext>
            </a:extLst>
          </p:cNvPr>
          <p:cNvSpPr txBox="1"/>
          <p:nvPr/>
        </p:nvSpPr>
        <p:spPr>
          <a:xfrm>
            <a:off x="4288292" y="8205459"/>
            <a:ext cx="3615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First 2D Animation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D0F896-7555-1FF3-43D8-338F633A772C}"/>
              </a:ext>
            </a:extLst>
          </p:cNvPr>
          <p:cNvSpPr txBox="1"/>
          <p:nvPr/>
        </p:nvSpPr>
        <p:spPr>
          <a:xfrm>
            <a:off x="4582639" y="8797217"/>
            <a:ext cx="3026703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RAT depicting human greed </a:t>
            </a:r>
          </a:p>
        </p:txBody>
      </p:sp>
      <p:pic>
        <p:nvPicPr>
          <p:cNvPr id="6" name="Online Media 5" title="hybrid project">
            <a:hlinkClick r:id="" action="ppaction://media"/>
            <a:extLst>
              <a:ext uri="{FF2B5EF4-FFF2-40B4-BE49-F238E27FC236}">
                <a16:creationId xmlns:a16="http://schemas.microsoft.com/office/drawing/2014/main" id="{17696F56-367E-042F-D64E-1F9DC2B34C9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2567727" y="9663386"/>
            <a:ext cx="7394871" cy="4178112"/>
          </a:xfrm>
          <a:prstGeom prst="rect">
            <a:avLst/>
          </a:prstGeom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08D6A45-0A66-3D84-798E-F138FED1070D}"/>
              </a:ext>
            </a:extLst>
          </p:cNvPr>
          <p:cNvSpPr/>
          <p:nvPr/>
        </p:nvSpPr>
        <p:spPr>
          <a:xfrm>
            <a:off x="320033" y="-7511289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3577D46-3991-4E82-4F75-93C28E9C9DF0}"/>
              </a:ext>
            </a:extLst>
          </p:cNvPr>
          <p:cNvSpPr txBox="1"/>
          <p:nvPr/>
        </p:nvSpPr>
        <p:spPr>
          <a:xfrm>
            <a:off x="3421441" y="-7247526"/>
            <a:ext cx="6151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Body Molding and Sculpting</a:t>
            </a:r>
          </a:p>
          <a:p>
            <a:br>
              <a:rPr lang="en-US" sz="2800" dirty="0"/>
            </a:br>
            <a:endParaRPr lang="en-US" sz="2800" dirty="0">
              <a:latin typeface="Poppins "/>
            </a:endParaRPr>
          </a:p>
        </p:txBody>
      </p:sp>
      <p:pic>
        <p:nvPicPr>
          <p:cNvPr id="51" name="Picture 50" descr="A stack of white clay in a box&#10;&#10;Description automatically generated">
            <a:extLst>
              <a:ext uri="{FF2B5EF4-FFF2-40B4-BE49-F238E27FC236}">
                <a16:creationId xmlns:a16="http://schemas.microsoft.com/office/drawing/2014/main" id="{3B0517B9-5947-974D-5FD7-4DF61AB3DE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45" y="-6067219"/>
            <a:ext cx="2345292" cy="4165705"/>
          </a:xfrm>
          <a:prstGeom prst="roundRect">
            <a:avLst>
              <a:gd name="adj" fmla="val 2385"/>
            </a:avLst>
          </a:prstGeom>
        </p:spPr>
      </p:pic>
      <p:pic>
        <p:nvPicPr>
          <p:cNvPr id="62" name="Picture 61" descr="A white plaster head on a table&#10;&#10;Description automatically generated">
            <a:extLst>
              <a:ext uri="{FF2B5EF4-FFF2-40B4-BE49-F238E27FC236}">
                <a16:creationId xmlns:a16="http://schemas.microsoft.com/office/drawing/2014/main" id="{3A11DAE2-156C-F76E-3074-B27A969A8B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31" y="-6067220"/>
            <a:ext cx="3462964" cy="4165705"/>
          </a:xfrm>
          <a:prstGeom prst="roundRect">
            <a:avLst>
              <a:gd name="adj" fmla="val 2385"/>
            </a:avLst>
          </a:prstGeom>
        </p:spPr>
      </p:pic>
      <p:pic>
        <p:nvPicPr>
          <p:cNvPr id="67" name="Picture 66" descr="A statue of a person's head and foot&#10;&#10;Description automatically generated">
            <a:extLst>
              <a:ext uri="{FF2B5EF4-FFF2-40B4-BE49-F238E27FC236}">
                <a16:creationId xmlns:a16="http://schemas.microsoft.com/office/drawing/2014/main" id="{B990D070-FB8E-3F77-15FA-96CD6F5989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689" y="-6066385"/>
            <a:ext cx="5005466" cy="3026886"/>
          </a:xfrm>
          <a:prstGeom prst="roundRect">
            <a:avLst>
              <a:gd name="adj" fmla="val 2385"/>
            </a:avLst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ACE1A0-6FD1-B7DB-1645-CA37D9A8D455}"/>
              </a:ext>
            </a:extLst>
          </p:cNvPr>
          <p:cNvSpPr txBox="1"/>
          <p:nvPr/>
        </p:nvSpPr>
        <p:spPr>
          <a:xfrm>
            <a:off x="7325694" y="-2622487"/>
            <a:ext cx="3683366" cy="1087636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CF35A3"/>
                </a:solidFill>
                <a:effectLst/>
                <a:latin typeface="Poppins" panose="00000500000000000000" pitchFamily="2" charset="0"/>
              </a:rPr>
              <a:t>Used water activated plaster to create molds of my head and foot and then sculpt for more detail.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2870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5AD95-6C99-DE10-0ECA-A7EC988F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BABB106-7155-9640-7FB9-E8C811A5B090}"/>
              </a:ext>
            </a:extLst>
          </p:cNvPr>
          <p:cNvSpPr/>
          <p:nvPr/>
        </p:nvSpPr>
        <p:spPr>
          <a:xfrm>
            <a:off x="320033" y="279489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6E2C69-47B9-BD82-F1B9-6ACF64BBB88D}"/>
              </a:ext>
            </a:extLst>
          </p:cNvPr>
          <p:cNvSpPr txBox="1"/>
          <p:nvPr/>
        </p:nvSpPr>
        <p:spPr>
          <a:xfrm>
            <a:off x="4288292" y="575359"/>
            <a:ext cx="3615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First 2D Animation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14D927-5A43-7C49-F4A0-F2D279AB5478}"/>
              </a:ext>
            </a:extLst>
          </p:cNvPr>
          <p:cNvSpPr txBox="1"/>
          <p:nvPr/>
        </p:nvSpPr>
        <p:spPr>
          <a:xfrm>
            <a:off x="4582639" y="1167117"/>
            <a:ext cx="3026703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RAT depicting human greed </a:t>
            </a:r>
          </a:p>
        </p:txBody>
      </p:sp>
      <p:pic>
        <p:nvPicPr>
          <p:cNvPr id="13" name="Online Media 5" title="hybrid project">
            <a:hlinkClick r:id="" action="ppaction://media"/>
            <a:extLst>
              <a:ext uri="{FF2B5EF4-FFF2-40B4-BE49-F238E27FC236}">
                <a16:creationId xmlns:a16="http://schemas.microsoft.com/office/drawing/2014/main" id="{864BCEC9-C513-B480-C930-99BF8114A345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2567727" y="2033286"/>
            <a:ext cx="7394871" cy="417811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CA4634C-6A91-E51B-0995-73538DCEF28D}"/>
              </a:ext>
            </a:extLst>
          </p:cNvPr>
          <p:cNvSpPr/>
          <p:nvPr/>
        </p:nvSpPr>
        <p:spPr>
          <a:xfrm>
            <a:off x="320031" y="7883714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7267FB-9974-CB17-4816-C5827E3BCC16}"/>
              </a:ext>
            </a:extLst>
          </p:cNvPr>
          <p:cNvSpPr txBox="1"/>
          <p:nvPr/>
        </p:nvSpPr>
        <p:spPr>
          <a:xfrm>
            <a:off x="4195101" y="8169762"/>
            <a:ext cx="448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Lizzy-Character design</a:t>
            </a:r>
          </a:p>
        </p:txBody>
      </p:sp>
      <p:pic>
        <p:nvPicPr>
          <p:cNvPr id="23" name="Picture 22" descr="A couple of cartoon animals&#10;&#10;Description automatically generated">
            <a:extLst>
              <a:ext uri="{FF2B5EF4-FFF2-40B4-BE49-F238E27FC236}">
                <a16:creationId xmlns:a16="http://schemas.microsoft.com/office/drawing/2014/main" id="{460741F9-ABA7-BC19-C7A1-C9E1A08164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25" y="8885847"/>
            <a:ext cx="7184130" cy="2662233"/>
          </a:xfrm>
          <a:prstGeom prst="roundRect">
            <a:avLst>
              <a:gd name="adj" fmla="val 2385"/>
            </a:avLst>
          </a:prstGeom>
        </p:spPr>
      </p:pic>
      <p:pic>
        <p:nvPicPr>
          <p:cNvPr id="24" name="Picture 23" descr="A cartoon of a child wearing a pink coat and hat&#10;&#10;Description automatically generated">
            <a:extLst>
              <a:ext uri="{FF2B5EF4-FFF2-40B4-BE49-F238E27FC236}">
                <a16:creationId xmlns:a16="http://schemas.microsoft.com/office/drawing/2014/main" id="{FC48F879-3CC0-D4A4-6D63-9FE667A9C9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00" y="11636955"/>
            <a:ext cx="4468611" cy="2515828"/>
          </a:xfrm>
          <a:prstGeom prst="roundRect">
            <a:avLst>
              <a:gd name="adj" fmla="val 2385"/>
            </a:avLst>
          </a:prstGeom>
        </p:spPr>
      </p:pic>
      <p:pic>
        <p:nvPicPr>
          <p:cNvPr id="25" name="Picture 24" descr="A cartoon of a cat&#10;&#10;Description automatically generated">
            <a:extLst>
              <a:ext uri="{FF2B5EF4-FFF2-40B4-BE49-F238E27FC236}">
                <a16:creationId xmlns:a16="http://schemas.microsoft.com/office/drawing/2014/main" id="{393735B9-2B84-CBB4-664E-65E47856C8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80" y="11636955"/>
            <a:ext cx="4468611" cy="2513594"/>
          </a:xfrm>
          <a:prstGeom prst="roundRect">
            <a:avLst>
              <a:gd name="adj" fmla="val 2385"/>
            </a:avLst>
          </a:prstGeom>
        </p:spPr>
      </p:pic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E61B60B-CA41-409B-804A-1A80D77802E8}"/>
              </a:ext>
            </a:extLst>
          </p:cNvPr>
          <p:cNvSpPr/>
          <p:nvPr/>
        </p:nvSpPr>
        <p:spPr>
          <a:xfrm>
            <a:off x="277490" y="-7554200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9" name="Picture 68" descr="A green grass and blue sky&#10;&#10;Description automatically generated">
            <a:extLst>
              <a:ext uri="{FF2B5EF4-FFF2-40B4-BE49-F238E27FC236}">
                <a16:creationId xmlns:a16="http://schemas.microsoft.com/office/drawing/2014/main" id="{B1D582AD-A55E-2907-B5C7-995A0C9F77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81" y="-6399469"/>
            <a:ext cx="5206082" cy="3632653"/>
          </a:xfrm>
          <a:prstGeom prst="roundRect">
            <a:avLst>
              <a:gd name="adj" fmla="val 2385"/>
            </a:avLst>
          </a:prstGeom>
        </p:spPr>
      </p:pic>
      <p:pic>
        <p:nvPicPr>
          <p:cNvPr id="74" name="Picture 73" descr="A cat standing on a rock&#10;&#10;Description automatically generated">
            <a:extLst>
              <a:ext uri="{FF2B5EF4-FFF2-40B4-BE49-F238E27FC236}">
                <a16:creationId xmlns:a16="http://schemas.microsoft.com/office/drawing/2014/main" id="{3F19CE63-78F7-1DB5-D38A-C7255A85C4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184" y="-6399469"/>
            <a:ext cx="3371458" cy="4918247"/>
          </a:xfrm>
          <a:prstGeom prst="roundRect">
            <a:avLst>
              <a:gd name="adj" fmla="val 2385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E894AE-795D-455F-1B21-1118667D248C}"/>
              </a:ext>
            </a:extLst>
          </p:cNvPr>
          <p:cNvSpPr txBox="1"/>
          <p:nvPr/>
        </p:nvSpPr>
        <p:spPr>
          <a:xfrm>
            <a:off x="4288292" y="-7253357"/>
            <a:ext cx="4325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Digital Illustrations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94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5AD95-6C99-DE10-0ECA-A7EC988F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65DE4A70-1A70-ADB6-B3CE-CBF25E6E8BF2}"/>
              </a:ext>
            </a:extLst>
          </p:cNvPr>
          <p:cNvSpPr txBox="1"/>
          <p:nvPr/>
        </p:nvSpPr>
        <p:spPr>
          <a:xfrm>
            <a:off x="4195101" y="661384"/>
            <a:ext cx="91916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Digital Illustrations</a:t>
            </a:r>
          </a:p>
          <a:p>
            <a:br>
              <a:rPr lang="en-US" sz="2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</a:br>
            <a:endParaRPr lang="en-US" sz="2800" dirty="0">
              <a:latin typeface="Poppins 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52FABC-9621-4D3D-FBFD-33DFF4AC44D8}"/>
              </a:ext>
            </a:extLst>
          </p:cNvPr>
          <p:cNvSpPr/>
          <p:nvPr/>
        </p:nvSpPr>
        <p:spPr>
          <a:xfrm>
            <a:off x="320033" y="-7472806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ACDAF-EE08-DA68-68D3-3E1E91522B5B}"/>
              </a:ext>
            </a:extLst>
          </p:cNvPr>
          <p:cNvSpPr txBox="1"/>
          <p:nvPr/>
        </p:nvSpPr>
        <p:spPr>
          <a:xfrm>
            <a:off x="4288292" y="-7176936"/>
            <a:ext cx="3615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First 2D Animation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D0F896-7555-1FF3-43D8-338F633A772C}"/>
              </a:ext>
            </a:extLst>
          </p:cNvPr>
          <p:cNvSpPr txBox="1"/>
          <p:nvPr/>
        </p:nvSpPr>
        <p:spPr>
          <a:xfrm>
            <a:off x="4582639" y="-6585178"/>
            <a:ext cx="3026703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RAT depicting human greed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8C5BA0-513C-2CD3-3CDD-0FC5F6857FA3}"/>
              </a:ext>
            </a:extLst>
          </p:cNvPr>
          <p:cNvSpPr/>
          <p:nvPr/>
        </p:nvSpPr>
        <p:spPr>
          <a:xfrm>
            <a:off x="320031" y="182471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C0B28F-62D0-8F75-B1FD-4502D8F4C95F}"/>
              </a:ext>
            </a:extLst>
          </p:cNvPr>
          <p:cNvSpPr txBox="1"/>
          <p:nvPr/>
        </p:nvSpPr>
        <p:spPr>
          <a:xfrm>
            <a:off x="4195101" y="468519"/>
            <a:ext cx="448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Lizzy-Character design</a:t>
            </a:r>
          </a:p>
        </p:txBody>
      </p:sp>
      <p:pic>
        <p:nvPicPr>
          <p:cNvPr id="10" name="Picture 9" descr="A couple of cartoon animals&#10;&#10;Description automatically generated">
            <a:extLst>
              <a:ext uri="{FF2B5EF4-FFF2-40B4-BE49-F238E27FC236}">
                <a16:creationId xmlns:a16="http://schemas.microsoft.com/office/drawing/2014/main" id="{30A17E7E-39A2-736A-A629-C24F88927E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25" y="1184604"/>
            <a:ext cx="7184130" cy="2662233"/>
          </a:xfrm>
          <a:prstGeom prst="roundRect">
            <a:avLst>
              <a:gd name="adj" fmla="val 2385"/>
            </a:avLst>
          </a:prstGeom>
        </p:spPr>
      </p:pic>
      <p:pic>
        <p:nvPicPr>
          <p:cNvPr id="14" name="Picture 13" descr="A cartoon of a child wearing a pink coat and hat&#10;&#10;Description automatically generated">
            <a:extLst>
              <a:ext uri="{FF2B5EF4-FFF2-40B4-BE49-F238E27FC236}">
                <a16:creationId xmlns:a16="http://schemas.microsoft.com/office/drawing/2014/main" id="{78A8C64E-5D68-6F7F-4CF0-D80335DF16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00" y="3935712"/>
            <a:ext cx="4468611" cy="2515828"/>
          </a:xfrm>
          <a:prstGeom prst="roundRect">
            <a:avLst>
              <a:gd name="adj" fmla="val 2385"/>
            </a:avLst>
          </a:prstGeom>
        </p:spPr>
      </p:pic>
      <p:pic>
        <p:nvPicPr>
          <p:cNvPr id="20" name="Picture 19" descr="A cartoon of a cat&#10;&#10;Description automatically generated">
            <a:extLst>
              <a:ext uri="{FF2B5EF4-FFF2-40B4-BE49-F238E27FC236}">
                <a16:creationId xmlns:a16="http://schemas.microsoft.com/office/drawing/2014/main" id="{3A93BBA7-5BEA-E365-879C-29643C7870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80" y="3935712"/>
            <a:ext cx="4468611" cy="2513594"/>
          </a:xfrm>
          <a:prstGeom prst="roundRect">
            <a:avLst>
              <a:gd name="adj" fmla="val 2385"/>
            </a:avLst>
          </a:prstGeom>
        </p:spPr>
      </p:pic>
      <p:pic>
        <p:nvPicPr>
          <p:cNvPr id="11" name="Online Media 5" title="hybrid project">
            <a:hlinkClick r:id="" action="ppaction://media"/>
            <a:extLst>
              <a:ext uri="{FF2B5EF4-FFF2-40B4-BE49-F238E27FC236}">
                <a16:creationId xmlns:a16="http://schemas.microsoft.com/office/drawing/2014/main" id="{DEDBB770-2113-6D68-A550-DE6F43DCC6D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2503925" y="-5694207"/>
            <a:ext cx="7394871" cy="417811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799281-8D18-678F-DF9F-4DE89DC2CB11}"/>
              </a:ext>
            </a:extLst>
          </p:cNvPr>
          <p:cNvSpPr/>
          <p:nvPr/>
        </p:nvSpPr>
        <p:spPr>
          <a:xfrm>
            <a:off x="320031" y="7795613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34A12-610E-E4D5-1565-56E6DD4486F6}"/>
              </a:ext>
            </a:extLst>
          </p:cNvPr>
          <p:cNvSpPr txBox="1"/>
          <p:nvPr/>
        </p:nvSpPr>
        <p:spPr>
          <a:xfrm>
            <a:off x="4317799" y="8349346"/>
            <a:ext cx="448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Simple 2D </a:t>
            </a:r>
            <a:r>
              <a:rPr lang="en-US" sz="2800" b="1" dirty="0">
                <a:solidFill>
                  <a:srgbClr val="333333"/>
                </a:solidFill>
                <a:latin typeface="Poppins" panose="00000500000000000000" pitchFamily="2" charset="0"/>
              </a:rPr>
              <a:t>A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nimations</a:t>
            </a:r>
          </a:p>
        </p:txBody>
      </p:sp>
      <p:pic>
        <p:nvPicPr>
          <p:cNvPr id="13" name="Picture 12" descr="A cartoon of a ball in the water&#10;&#10;Description automatically generated">
            <a:extLst>
              <a:ext uri="{FF2B5EF4-FFF2-40B4-BE49-F238E27FC236}">
                <a16:creationId xmlns:a16="http://schemas.microsoft.com/office/drawing/2014/main" id="{97325708-92C4-3185-3FE7-9D510869A2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927" y="9246052"/>
            <a:ext cx="2587488" cy="4599979"/>
          </a:xfrm>
          <a:prstGeom prst="roundRect">
            <a:avLst>
              <a:gd name="adj" fmla="val 2385"/>
            </a:avLst>
          </a:prstGeom>
        </p:spPr>
      </p:pic>
      <p:pic>
        <p:nvPicPr>
          <p:cNvPr id="16" name="Picture 15" descr="A cartoon of flowers in a pot&#10;&#10;Description automatically generated">
            <a:extLst>
              <a:ext uri="{FF2B5EF4-FFF2-40B4-BE49-F238E27FC236}">
                <a16:creationId xmlns:a16="http://schemas.microsoft.com/office/drawing/2014/main" id="{454AFC50-0531-22F7-1ED7-872D07B97C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05" y="9417502"/>
            <a:ext cx="5717195" cy="3215922"/>
          </a:xfrm>
          <a:prstGeom prst="roundRect">
            <a:avLst>
              <a:gd name="adj" fmla="val 2385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8D1A22-1B1B-5F33-AE74-81DF989E105C}"/>
              </a:ext>
            </a:extLst>
          </p:cNvPr>
          <p:cNvSpPr txBox="1"/>
          <p:nvPr/>
        </p:nvSpPr>
        <p:spPr>
          <a:xfrm>
            <a:off x="5742509" y="13099678"/>
            <a:ext cx="485155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Lizzy and loops Created during 2024 NTU summer Animation Course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3526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5AD95-6C99-DE10-0ECA-A7EC988F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65DE4A70-1A70-ADB6-B3CE-CBF25E6E8BF2}"/>
              </a:ext>
            </a:extLst>
          </p:cNvPr>
          <p:cNvSpPr txBox="1"/>
          <p:nvPr/>
        </p:nvSpPr>
        <p:spPr>
          <a:xfrm>
            <a:off x="4195111" y="-6935079"/>
            <a:ext cx="91916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Digital Illustrations</a:t>
            </a:r>
          </a:p>
          <a:p>
            <a:br>
              <a:rPr lang="en-US" sz="2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</a:br>
            <a:endParaRPr lang="en-US" sz="2800" dirty="0">
              <a:latin typeface="Poppins 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8C5BA0-513C-2CD3-3CDD-0FC5F6857FA3}"/>
              </a:ext>
            </a:extLst>
          </p:cNvPr>
          <p:cNvSpPr/>
          <p:nvPr/>
        </p:nvSpPr>
        <p:spPr>
          <a:xfrm>
            <a:off x="320041" y="-7413992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C0B28F-62D0-8F75-B1FD-4502D8F4C95F}"/>
              </a:ext>
            </a:extLst>
          </p:cNvPr>
          <p:cNvSpPr txBox="1"/>
          <p:nvPr/>
        </p:nvSpPr>
        <p:spPr>
          <a:xfrm>
            <a:off x="4195111" y="-7127944"/>
            <a:ext cx="448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Lizzy-Character design</a:t>
            </a:r>
          </a:p>
        </p:txBody>
      </p:sp>
      <p:pic>
        <p:nvPicPr>
          <p:cNvPr id="10" name="Picture 9" descr="A couple of cartoon animals&#10;&#10;Description automatically generated">
            <a:extLst>
              <a:ext uri="{FF2B5EF4-FFF2-40B4-BE49-F238E27FC236}">
                <a16:creationId xmlns:a16="http://schemas.microsoft.com/office/drawing/2014/main" id="{30A17E7E-39A2-736A-A629-C24F88927E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35" y="-6411859"/>
            <a:ext cx="7184130" cy="2662233"/>
          </a:xfrm>
          <a:prstGeom prst="roundRect">
            <a:avLst>
              <a:gd name="adj" fmla="val 2385"/>
            </a:avLst>
          </a:prstGeom>
        </p:spPr>
      </p:pic>
      <p:pic>
        <p:nvPicPr>
          <p:cNvPr id="14" name="Picture 13" descr="A cartoon of a child wearing a pink coat and hat&#10;&#10;Description automatically generated">
            <a:extLst>
              <a:ext uri="{FF2B5EF4-FFF2-40B4-BE49-F238E27FC236}">
                <a16:creationId xmlns:a16="http://schemas.microsoft.com/office/drawing/2014/main" id="{78A8C64E-5D68-6F7F-4CF0-D80335DF16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10" y="-3660751"/>
            <a:ext cx="4468611" cy="2515828"/>
          </a:xfrm>
          <a:prstGeom prst="roundRect">
            <a:avLst>
              <a:gd name="adj" fmla="val 2385"/>
            </a:avLst>
          </a:prstGeom>
        </p:spPr>
      </p:pic>
      <p:pic>
        <p:nvPicPr>
          <p:cNvPr id="20" name="Picture 19" descr="A cartoon of a cat&#10;&#10;Description automatically generated">
            <a:extLst>
              <a:ext uri="{FF2B5EF4-FFF2-40B4-BE49-F238E27FC236}">
                <a16:creationId xmlns:a16="http://schemas.microsoft.com/office/drawing/2014/main" id="{3A93BBA7-5BEA-E365-879C-29643C7870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90" y="-3660751"/>
            <a:ext cx="4468611" cy="2513594"/>
          </a:xfrm>
          <a:prstGeom prst="roundRect">
            <a:avLst>
              <a:gd name="adj" fmla="val 2385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799281-8D18-678F-DF9F-4DE89DC2CB11}"/>
              </a:ext>
            </a:extLst>
          </p:cNvPr>
          <p:cNvSpPr/>
          <p:nvPr/>
        </p:nvSpPr>
        <p:spPr>
          <a:xfrm>
            <a:off x="320041" y="199150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34A12-610E-E4D5-1565-56E6DD4486F6}"/>
              </a:ext>
            </a:extLst>
          </p:cNvPr>
          <p:cNvSpPr txBox="1"/>
          <p:nvPr/>
        </p:nvSpPr>
        <p:spPr>
          <a:xfrm>
            <a:off x="3951847" y="496147"/>
            <a:ext cx="448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Simple 2D </a:t>
            </a:r>
            <a:r>
              <a:rPr lang="en-US" sz="2800" b="1" dirty="0">
                <a:solidFill>
                  <a:srgbClr val="333333"/>
                </a:solidFill>
                <a:latin typeface="Poppins" panose="00000500000000000000" pitchFamily="2" charset="0"/>
              </a:rPr>
              <a:t>A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nimations</a:t>
            </a:r>
          </a:p>
        </p:txBody>
      </p:sp>
      <p:pic>
        <p:nvPicPr>
          <p:cNvPr id="13" name="Picture 12" descr="A cartoon of a ball in the water&#10;&#10;Description automatically generated">
            <a:extLst>
              <a:ext uri="{FF2B5EF4-FFF2-40B4-BE49-F238E27FC236}">
                <a16:creationId xmlns:a16="http://schemas.microsoft.com/office/drawing/2014/main" id="{97325708-92C4-3185-3FE7-9D510869A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937" y="1649589"/>
            <a:ext cx="2587488" cy="4599979"/>
          </a:xfrm>
          <a:prstGeom prst="roundRect">
            <a:avLst>
              <a:gd name="adj" fmla="val 2385"/>
            </a:avLst>
          </a:prstGeom>
        </p:spPr>
      </p:pic>
      <p:pic>
        <p:nvPicPr>
          <p:cNvPr id="16" name="Picture 15" descr="A cartoon of flowers in a pot&#10;&#10;Description automatically generated">
            <a:extLst>
              <a:ext uri="{FF2B5EF4-FFF2-40B4-BE49-F238E27FC236}">
                <a16:creationId xmlns:a16="http://schemas.microsoft.com/office/drawing/2014/main" id="{454AFC50-0531-22F7-1ED7-872D07B97C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15" y="1821039"/>
            <a:ext cx="5717195" cy="3215922"/>
          </a:xfrm>
          <a:prstGeom prst="roundRect">
            <a:avLst>
              <a:gd name="adj" fmla="val 2385"/>
            </a:avLst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E36580B-F966-7294-E611-2F0646B5DE1C}"/>
              </a:ext>
            </a:extLst>
          </p:cNvPr>
          <p:cNvSpPr/>
          <p:nvPr/>
        </p:nvSpPr>
        <p:spPr>
          <a:xfrm>
            <a:off x="320041" y="7812292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131E25-9E9D-C240-9032-34AC5E62B23A}"/>
              </a:ext>
            </a:extLst>
          </p:cNvPr>
          <p:cNvSpPr txBox="1"/>
          <p:nvPr/>
        </p:nvSpPr>
        <p:spPr>
          <a:xfrm>
            <a:off x="3853765" y="8109289"/>
            <a:ext cx="4680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Infinite zoom Animation </a:t>
            </a:r>
          </a:p>
        </p:txBody>
      </p:sp>
      <p:pic>
        <p:nvPicPr>
          <p:cNvPr id="18" name="Online Media 17" title="Projet d'art">
            <a:hlinkClick r:id="" action="ppaction://media"/>
            <a:extLst>
              <a:ext uri="{FF2B5EF4-FFF2-40B4-BE49-F238E27FC236}">
                <a16:creationId xmlns:a16="http://schemas.microsoft.com/office/drawing/2014/main" id="{4D6DA962-09C9-7BB3-D5AC-FB59CC8BF13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1290846" y="10193975"/>
            <a:ext cx="4931394" cy="2786244"/>
          </a:xfrm>
          <a:prstGeom prst="roundRect">
            <a:avLst>
              <a:gd name="adj" fmla="val 2385"/>
            </a:avLst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62B0AD-70B5-C46A-9C82-565FEF1729BD}"/>
              </a:ext>
            </a:extLst>
          </p:cNvPr>
          <p:cNvSpPr txBox="1"/>
          <p:nvPr/>
        </p:nvSpPr>
        <p:spPr>
          <a:xfrm>
            <a:off x="1457319" y="13086824"/>
            <a:ext cx="485155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Loop portraying the changing architecture around the Cathedral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42CC8B-1DC5-F208-B648-59D354D2B567}"/>
              </a:ext>
            </a:extLst>
          </p:cNvPr>
          <p:cNvSpPr txBox="1"/>
          <p:nvPr/>
        </p:nvSpPr>
        <p:spPr>
          <a:xfrm>
            <a:off x="489947" y="9008807"/>
            <a:ext cx="1934743" cy="590431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CF35A3"/>
                </a:solidFill>
                <a:effectLst/>
                <a:latin typeface="Poppins" panose="00000500000000000000" pitchFamily="2" charset="0"/>
              </a:rPr>
              <a:t>Make sure to loop the video! </a:t>
            </a:r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CFDD8350-3B78-2734-C177-AC04F5AC0E1F}"/>
              </a:ext>
            </a:extLst>
          </p:cNvPr>
          <p:cNvCxnSpPr>
            <a:cxnSpLocks/>
            <a:stCxn id="21" idx="2"/>
            <a:endCxn id="18" idx="1"/>
          </p:cNvCxnSpPr>
          <p:nvPr/>
        </p:nvCxnSpPr>
        <p:spPr>
          <a:xfrm rot="5400000">
            <a:off x="380154" y="10509931"/>
            <a:ext cx="1987859" cy="166473"/>
          </a:xfrm>
          <a:prstGeom prst="curvedConnector4">
            <a:avLst>
              <a:gd name="adj1" fmla="val 25911"/>
              <a:gd name="adj2" fmla="val 490162"/>
            </a:avLst>
          </a:prstGeom>
          <a:ln>
            <a:solidFill>
              <a:srgbClr val="CF35A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building in a grassy field&#10;&#10;Description automatically generated">
            <a:extLst>
              <a:ext uri="{FF2B5EF4-FFF2-40B4-BE49-F238E27FC236}">
                <a16:creationId xmlns:a16="http://schemas.microsoft.com/office/drawing/2014/main" id="{C1834CA6-84F8-5FCC-8987-892334859A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148" y="9304022"/>
            <a:ext cx="3768713" cy="2119901"/>
          </a:xfrm>
          <a:prstGeom prst="roundRect">
            <a:avLst>
              <a:gd name="adj" fmla="val 2385"/>
            </a:avLst>
          </a:prstGeom>
        </p:spPr>
      </p:pic>
      <p:pic>
        <p:nvPicPr>
          <p:cNvPr id="32" name="Picture 31" descr="A cartoon of a building&#10;&#10;Description automatically generated">
            <a:extLst>
              <a:ext uri="{FF2B5EF4-FFF2-40B4-BE49-F238E27FC236}">
                <a16:creationId xmlns:a16="http://schemas.microsoft.com/office/drawing/2014/main" id="{55B42698-D3F9-FF20-4BD3-A7CAF93720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750" y="11562516"/>
            <a:ext cx="2515508" cy="2455572"/>
          </a:xfrm>
          <a:prstGeom prst="roundRect">
            <a:avLst>
              <a:gd name="adj" fmla="val 2385"/>
            </a:avLst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4E7D09-F507-0C9C-8CB3-41C5C6A847F2}"/>
              </a:ext>
            </a:extLst>
          </p:cNvPr>
          <p:cNvSpPr txBox="1"/>
          <p:nvPr/>
        </p:nvSpPr>
        <p:spPr>
          <a:xfrm>
            <a:off x="5742509" y="5310965"/>
            <a:ext cx="485155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Lizzy and loops Created during 2024 NTU summer Animation Course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2542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5AD95-6C99-DE10-0ECA-A7EC988F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E36580B-F966-7294-E611-2F0646B5DE1C}"/>
              </a:ext>
            </a:extLst>
          </p:cNvPr>
          <p:cNvSpPr/>
          <p:nvPr/>
        </p:nvSpPr>
        <p:spPr>
          <a:xfrm>
            <a:off x="320041" y="199150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131E25-9E9D-C240-9032-34AC5E62B23A}"/>
              </a:ext>
            </a:extLst>
          </p:cNvPr>
          <p:cNvSpPr txBox="1"/>
          <p:nvPr/>
        </p:nvSpPr>
        <p:spPr>
          <a:xfrm>
            <a:off x="3853765" y="496147"/>
            <a:ext cx="4680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Infinite zoom Animation </a:t>
            </a:r>
          </a:p>
        </p:txBody>
      </p:sp>
      <p:pic>
        <p:nvPicPr>
          <p:cNvPr id="18" name="Online Media 17" title="Projet d'art">
            <a:hlinkClick r:id="" action="ppaction://media"/>
            <a:extLst>
              <a:ext uri="{FF2B5EF4-FFF2-40B4-BE49-F238E27FC236}">
                <a16:creationId xmlns:a16="http://schemas.microsoft.com/office/drawing/2014/main" id="{4D6DA962-09C9-7BB3-D5AC-FB59CC8BF13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1290846" y="2580833"/>
            <a:ext cx="4931394" cy="2786244"/>
          </a:xfrm>
          <a:prstGeom prst="roundRect">
            <a:avLst>
              <a:gd name="adj" fmla="val 2385"/>
            </a:avLst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62B0AD-70B5-C46A-9C82-565FEF1729BD}"/>
              </a:ext>
            </a:extLst>
          </p:cNvPr>
          <p:cNvSpPr txBox="1"/>
          <p:nvPr/>
        </p:nvSpPr>
        <p:spPr>
          <a:xfrm>
            <a:off x="1457319" y="5473682"/>
            <a:ext cx="485155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Loop portraying the changing architecture around the Cathedral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42CC8B-1DC5-F208-B648-59D354D2B567}"/>
              </a:ext>
            </a:extLst>
          </p:cNvPr>
          <p:cNvSpPr txBox="1"/>
          <p:nvPr/>
        </p:nvSpPr>
        <p:spPr>
          <a:xfrm>
            <a:off x="489947" y="1395665"/>
            <a:ext cx="1934743" cy="590431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CF35A3"/>
                </a:solidFill>
                <a:effectLst/>
                <a:latin typeface="Poppins" panose="00000500000000000000" pitchFamily="2" charset="0"/>
              </a:rPr>
              <a:t>Make sure to loop the video! </a:t>
            </a:r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CFDD8350-3B78-2734-C177-AC04F5AC0E1F}"/>
              </a:ext>
            </a:extLst>
          </p:cNvPr>
          <p:cNvCxnSpPr>
            <a:cxnSpLocks/>
            <a:stCxn id="21" idx="2"/>
            <a:endCxn id="18" idx="1"/>
          </p:cNvCxnSpPr>
          <p:nvPr/>
        </p:nvCxnSpPr>
        <p:spPr>
          <a:xfrm rot="5400000">
            <a:off x="380154" y="2896789"/>
            <a:ext cx="1987859" cy="166473"/>
          </a:xfrm>
          <a:prstGeom prst="curvedConnector4">
            <a:avLst>
              <a:gd name="adj1" fmla="val 25911"/>
              <a:gd name="adj2" fmla="val 490162"/>
            </a:avLst>
          </a:prstGeom>
          <a:ln>
            <a:solidFill>
              <a:srgbClr val="CF35A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building in a grassy field&#10;&#10;Description automatically generated">
            <a:extLst>
              <a:ext uri="{FF2B5EF4-FFF2-40B4-BE49-F238E27FC236}">
                <a16:creationId xmlns:a16="http://schemas.microsoft.com/office/drawing/2014/main" id="{C1834CA6-84F8-5FCC-8987-892334859A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148" y="1690880"/>
            <a:ext cx="3768713" cy="2119901"/>
          </a:xfrm>
          <a:prstGeom prst="roundRect">
            <a:avLst>
              <a:gd name="adj" fmla="val 2385"/>
            </a:avLst>
          </a:prstGeom>
        </p:spPr>
      </p:pic>
      <p:pic>
        <p:nvPicPr>
          <p:cNvPr id="32" name="Picture 31" descr="A cartoon of a building&#10;&#10;Description automatically generated">
            <a:extLst>
              <a:ext uri="{FF2B5EF4-FFF2-40B4-BE49-F238E27FC236}">
                <a16:creationId xmlns:a16="http://schemas.microsoft.com/office/drawing/2014/main" id="{55B42698-D3F9-FF20-4BD3-A7CAF93720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750" y="3949374"/>
            <a:ext cx="2515508" cy="2455572"/>
          </a:xfrm>
          <a:prstGeom prst="roundRect">
            <a:avLst>
              <a:gd name="adj" fmla="val 2385"/>
            </a:avLst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65DE4A70-1A70-ADB6-B3CE-CBF25E6E8BF2}"/>
              </a:ext>
            </a:extLst>
          </p:cNvPr>
          <p:cNvSpPr txBox="1"/>
          <p:nvPr/>
        </p:nvSpPr>
        <p:spPr>
          <a:xfrm>
            <a:off x="4195111" y="-6935079"/>
            <a:ext cx="91916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Digital Illustrations</a:t>
            </a:r>
          </a:p>
          <a:p>
            <a:br>
              <a:rPr lang="en-US" sz="2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</a:br>
            <a:endParaRPr lang="en-US" sz="2800" dirty="0">
              <a:latin typeface="Poppins 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799281-8D18-678F-DF9F-4DE89DC2CB11}"/>
              </a:ext>
            </a:extLst>
          </p:cNvPr>
          <p:cNvSpPr/>
          <p:nvPr/>
        </p:nvSpPr>
        <p:spPr>
          <a:xfrm>
            <a:off x="320041" y="-7413992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34A12-610E-E4D5-1565-56E6DD4486F6}"/>
              </a:ext>
            </a:extLst>
          </p:cNvPr>
          <p:cNvSpPr txBox="1"/>
          <p:nvPr/>
        </p:nvSpPr>
        <p:spPr>
          <a:xfrm>
            <a:off x="3853764" y="-7115689"/>
            <a:ext cx="448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Simple 2D </a:t>
            </a:r>
            <a:r>
              <a:rPr lang="en-US" sz="2800" b="1" dirty="0">
                <a:solidFill>
                  <a:srgbClr val="333333"/>
                </a:solidFill>
                <a:latin typeface="Poppins" panose="00000500000000000000" pitchFamily="2" charset="0"/>
              </a:rPr>
              <a:t>A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nimations</a:t>
            </a:r>
          </a:p>
        </p:txBody>
      </p:sp>
      <p:pic>
        <p:nvPicPr>
          <p:cNvPr id="13" name="Picture 12" descr="A cartoon of a ball in the water&#10;&#10;Description automatically generated">
            <a:extLst>
              <a:ext uri="{FF2B5EF4-FFF2-40B4-BE49-F238E27FC236}">
                <a16:creationId xmlns:a16="http://schemas.microsoft.com/office/drawing/2014/main" id="{97325708-92C4-3185-3FE7-9D510869A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937" y="-5963553"/>
            <a:ext cx="2587488" cy="4599979"/>
          </a:xfrm>
          <a:prstGeom prst="roundRect">
            <a:avLst>
              <a:gd name="adj" fmla="val 2385"/>
            </a:avLst>
          </a:prstGeom>
        </p:spPr>
      </p:pic>
      <p:pic>
        <p:nvPicPr>
          <p:cNvPr id="16" name="Picture 15" descr="A cartoon of flowers in a pot&#10;&#10;Description automatically generated">
            <a:extLst>
              <a:ext uri="{FF2B5EF4-FFF2-40B4-BE49-F238E27FC236}">
                <a16:creationId xmlns:a16="http://schemas.microsoft.com/office/drawing/2014/main" id="{454AFC50-0531-22F7-1ED7-872D07B97C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15" y="-5792103"/>
            <a:ext cx="5717195" cy="3215922"/>
          </a:xfrm>
          <a:prstGeom prst="roundRect">
            <a:avLst>
              <a:gd name="adj" fmla="val 2385"/>
            </a:avLst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CDF31B-69CC-5E0C-D3ED-1DEEB1451DC6}"/>
              </a:ext>
            </a:extLst>
          </p:cNvPr>
          <p:cNvSpPr/>
          <p:nvPr/>
        </p:nvSpPr>
        <p:spPr>
          <a:xfrm>
            <a:off x="320041" y="7748760"/>
            <a:ext cx="11551918" cy="4472269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482329-72B7-AC05-03F5-40D5FA98B940}"/>
              </a:ext>
            </a:extLst>
          </p:cNvPr>
          <p:cNvSpPr txBox="1"/>
          <p:nvPr/>
        </p:nvSpPr>
        <p:spPr>
          <a:xfrm>
            <a:off x="4989391" y="8180685"/>
            <a:ext cx="2465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Contact me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4E5E7B-D5C2-734C-AB00-2F337C952CFD}"/>
              </a:ext>
            </a:extLst>
          </p:cNvPr>
          <p:cNvSpPr txBox="1"/>
          <p:nvPr/>
        </p:nvSpPr>
        <p:spPr>
          <a:xfrm>
            <a:off x="918192" y="9314197"/>
            <a:ext cx="985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If you’d like to get in touch, feel free to reach out!</a:t>
            </a:r>
          </a:p>
        </p:txBody>
      </p:sp>
      <p:pic>
        <p:nvPicPr>
          <p:cNvPr id="25" name="Picture 24">
            <a:hlinkClick r:id="rId10"/>
            <a:extLst>
              <a:ext uri="{FF2B5EF4-FFF2-40B4-BE49-F238E27FC236}">
                <a16:creationId xmlns:a16="http://schemas.microsoft.com/office/drawing/2014/main" id="{8B425D06-C4D7-D82F-00CD-087ECD5296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086" y="10100554"/>
            <a:ext cx="609524" cy="609524"/>
          </a:xfrm>
          <a:prstGeom prst="rect">
            <a:avLst/>
          </a:prstGeom>
        </p:spPr>
      </p:pic>
      <p:pic>
        <p:nvPicPr>
          <p:cNvPr id="27" name="Picture 26">
            <a:hlinkClick r:id="rId12"/>
            <a:extLst>
              <a:ext uri="{FF2B5EF4-FFF2-40B4-BE49-F238E27FC236}">
                <a16:creationId xmlns:a16="http://schemas.microsoft.com/office/drawing/2014/main" id="{AC5789BE-0C90-2261-4E8A-D24B24B75E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51" y="10851249"/>
            <a:ext cx="792396" cy="792396"/>
          </a:xfrm>
          <a:prstGeom prst="rect">
            <a:avLst/>
          </a:prstGeom>
        </p:spPr>
      </p:pic>
      <p:sp>
        <p:nvSpPr>
          <p:cNvPr id="28" name="TextBox 27">
            <a:hlinkClick r:id="rId12"/>
            <a:extLst>
              <a:ext uri="{FF2B5EF4-FFF2-40B4-BE49-F238E27FC236}">
                <a16:creationId xmlns:a16="http://schemas.microsoft.com/office/drawing/2014/main" id="{658851A2-335A-7ED9-6885-93ABBD57BC57}"/>
              </a:ext>
            </a:extLst>
          </p:cNvPr>
          <p:cNvSpPr txBox="1"/>
          <p:nvPr/>
        </p:nvSpPr>
        <p:spPr>
          <a:xfrm>
            <a:off x="3240246" y="11113165"/>
            <a:ext cx="985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>
                <a:solidFill>
                  <a:srgbClr val="CF35A3"/>
                </a:solidFill>
                <a:effectLst/>
                <a:latin typeface="Poppins" panose="00000500000000000000" pitchFamily="2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@c__charliee</a:t>
            </a:r>
            <a:endParaRPr lang="en-US" sz="2000" i="0" dirty="0">
              <a:solidFill>
                <a:srgbClr val="CF35A3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00DF275-1C2B-5429-FB3F-1B2259188006}"/>
              </a:ext>
            </a:extLst>
          </p:cNvPr>
          <p:cNvSpPr txBox="1"/>
          <p:nvPr/>
        </p:nvSpPr>
        <p:spPr>
          <a:xfrm>
            <a:off x="3240247" y="10286621"/>
            <a:ext cx="985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>
                <a:solidFill>
                  <a:srgbClr val="CF35A3"/>
                </a:solidFill>
                <a:effectLst/>
                <a:latin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charlieice32@gmail.com</a:t>
            </a:r>
            <a:endParaRPr lang="en-US" sz="2000" i="0" dirty="0">
              <a:solidFill>
                <a:srgbClr val="CF35A3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AFE8E33-A3C7-6575-ACD9-D43130DB6727}"/>
              </a:ext>
            </a:extLst>
          </p:cNvPr>
          <p:cNvSpPr/>
          <p:nvPr/>
        </p:nvSpPr>
        <p:spPr>
          <a:xfrm>
            <a:off x="-1901682" y="13189539"/>
            <a:ext cx="16421100" cy="4472269"/>
          </a:xfrm>
          <a:prstGeom prst="roundRect">
            <a:avLst>
              <a:gd name="adj" fmla="val 4443"/>
            </a:avLst>
          </a:prstGeom>
          <a:solidFill>
            <a:srgbClr val="ECB9C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156C39-98BD-8539-863A-DD627FF42301}"/>
              </a:ext>
            </a:extLst>
          </p:cNvPr>
          <p:cNvSpPr txBox="1"/>
          <p:nvPr/>
        </p:nvSpPr>
        <p:spPr>
          <a:xfrm>
            <a:off x="3418065" y="13388942"/>
            <a:ext cx="985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i="0" dirty="0">
                <a:solidFill>
                  <a:srgbClr val="541D5F"/>
                </a:solidFill>
                <a:effectLst/>
                <a:latin typeface="Poppins" panose="00000500000000000000" pitchFamily="2" charset="0"/>
              </a:rPr>
              <a:t>© 2025 Charlie's Portfolio Made with ❤️</a:t>
            </a:r>
            <a:endParaRPr lang="en-US" sz="2000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6D43AC-C265-565F-F65C-84CDA62B026A}"/>
              </a:ext>
            </a:extLst>
          </p:cNvPr>
          <p:cNvSpPr txBox="1"/>
          <p:nvPr/>
        </p:nvSpPr>
        <p:spPr>
          <a:xfrm>
            <a:off x="5742509" y="-2279184"/>
            <a:ext cx="485155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Lizzy and loops Created during 2024 NTU summer Animation Course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9380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D786"/>
            </a:gs>
            <a:gs pos="74000">
              <a:srgbClr val="F8E3A6"/>
            </a:gs>
            <a:gs pos="83000">
              <a:srgbClr val="EFC03D"/>
            </a:gs>
            <a:gs pos="100000">
              <a:srgbClr val="DFAA1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5AD95-6C99-DE10-0ECA-A7EC988F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CDF31B-69CC-5E0C-D3ED-1DEEB1451DC6}"/>
              </a:ext>
            </a:extLst>
          </p:cNvPr>
          <p:cNvSpPr/>
          <p:nvPr/>
        </p:nvSpPr>
        <p:spPr>
          <a:xfrm>
            <a:off x="320041" y="395460"/>
            <a:ext cx="11551918" cy="4472269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482329-72B7-AC05-03F5-40D5FA98B940}"/>
              </a:ext>
            </a:extLst>
          </p:cNvPr>
          <p:cNvSpPr txBox="1"/>
          <p:nvPr/>
        </p:nvSpPr>
        <p:spPr>
          <a:xfrm>
            <a:off x="4961233" y="865363"/>
            <a:ext cx="2465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Contact me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4E5E7B-D5C2-734C-AB00-2F337C952CFD}"/>
              </a:ext>
            </a:extLst>
          </p:cNvPr>
          <p:cNvSpPr txBox="1"/>
          <p:nvPr/>
        </p:nvSpPr>
        <p:spPr>
          <a:xfrm>
            <a:off x="918192" y="1960897"/>
            <a:ext cx="985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If you’d like to get in touch, feel free to reach out!</a:t>
            </a:r>
          </a:p>
        </p:txBody>
      </p:sp>
      <p:pic>
        <p:nvPicPr>
          <p:cNvPr id="25" name="Picture 24">
            <a:hlinkClick r:id="rId5"/>
            <a:extLst>
              <a:ext uri="{FF2B5EF4-FFF2-40B4-BE49-F238E27FC236}">
                <a16:creationId xmlns:a16="http://schemas.microsoft.com/office/drawing/2014/main" id="{8B425D06-C4D7-D82F-00CD-087ECD5296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086" y="2747254"/>
            <a:ext cx="609524" cy="609524"/>
          </a:xfrm>
          <a:prstGeom prst="rect">
            <a:avLst/>
          </a:prstGeom>
        </p:spPr>
      </p:pic>
      <p:pic>
        <p:nvPicPr>
          <p:cNvPr id="27" name="Picture 26">
            <a:hlinkClick r:id="rId7"/>
            <a:extLst>
              <a:ext uri="{FF2B5EF4-FFF2-40B4-BE49-F238E27FC236}">
                <a16:creationId xmlns:a16="http://schemas.microsoft.com/office/drawing/2014/main" id="{AC5789BE-0C90-2261-4E8A-D24B24B75E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51" y="3497949"/>
            <a:ext cx="792396" cy="792396"/>
          </a:xfrm>
          <a:prstGeom prst="rect">
            <a:avLst/>
          </a:prstGeom>
        </p:spPr>
      </p:pic>
      <p:sp>
        <p:nvSpPr>
          <p:cNvPr id="28" name="TextBox 27">
            <a:hlinkClick r:id="rId7"/>
            <a:extLst>
              <a:ext uri="{FF2B5EF4-FFF2-40B4-BE49-F238E27FC236}">
                <a16:creationId xmlns:a16="http://schemas.microsoft.com/office/drawing/2014/main" id="{658851A2-335A-7ED9-6885-93ABBD57BC57}"/>
              </a:ext>
            </a:extLst>
          </p:cNvPr>
          <p:cNvSpPr txBox="1"/>
          <p:nvPr/>
        </p:nvSpPr>
        <p:spPr>
          <a:xfrm>
            <a:off x="3240246" y="3759865"/>
            <a:ext cx="985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>
                <a:solidFill>
                  <a:srgbClr val="CF35A3"/>
                </a:solidFill>
                <a:effectLst/>
                <a:latin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@c__charliee</a:t>
            </a:r>
            <a:endParaRPr lang="en-US" sz="2000" i="0" dirty="0">
              <a:solidFill>
                <a:srgbClr val="CF35A3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00DF275-1C2B-5429-FB3F-1B2259188006}"/>
              </a:ext>
            </a:extLst>
          </p:cNvPr>
          <p:cNvSpPr txBox="1"/>
          <p:nvPr/>
        </p:nvSpPr>
        <p:spPr>
          <a:xfrm>
            <a:off x="3240247" y="2933321"/>
            <a:ext cx="985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0" dirty="0">
                <a:solidFill>
                  <a:srgbClr val="CF35A3"/>
                </a:solidFill>
                <a:effectLst/>
                <a:latin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charlieice32@gmail.com</a:t>
            </a:r>
            <a:endParaRPr lang="en-US" sz="2000" i="0" dirty="0">
              <a:solidFill>
                <a:srgbClr val="CF35A3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49E64A6-2BF9-AD79-068C-5E33152D9334}"/>
              </a:ext>
            </a:extLst>
          </p:cNvPr>
          <p:cNvSpPr/>
          <p:nvPr/>
        </p:nvSpPr>
        <p:spPr>
          <a:xfrm>
            <a:off x="-1901682" y="5671889"/>
            <a:ext cx="16421100" cy="4472269"/>
          </a:xfrm>
          <a:prstGeom prst="roundRect">
            <a:avLst>
              <a:gd name="adj" fmla="val 4443"/>
            </a:avLst>
          </a:prstGeom>
          <a:solidFill>
            <a:srgbClr val="ECB9C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07D31A-5E26-3F4E-F585-AB9C829BA62B}"/>
              </a:ext>
            </a:extLst>
          </p:cNvPr>
          <p:cNvSpPr txBox="1"/>
          <p:nvPr/>
        </p:nvSpPr>
        <p:spPr>
          <a:xfrm>
            <a:off x="3418065" y="5871292"/>
            <a:ext cx="985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i="0" dirty="0">
                <a:solidFill>
                  <a:srgbClr val="541D5F"/>
                </a:solidFill>
                <a:effectLst/>
                <a:latin typeface="Poppins" panose="00000500000000000000" pitchFamily="2" charset="0"/>
              </a:rPr>
              <a:t>© 2025 Charlie's Portfolio Made with ❤️</a:t>
            </a:r>
            <a:endParaRPr lang="en-US" sz="2000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E36580B-F966-7294-E611-2F0646B5DE1C}"/>
              </a:ext>
            </a:extLst>
          </p:cNvPr>
          <p:cNvSpPr/>
          <p:nvPr/>
        </p:nvSpPr>
        <p:spPr>
          <a:xfrm>
            <a:off x="320041" y="-7154150"/>
            <a:ext cx="11551918" cy="6459700"/>
          </a:xfrm>
          <a:prstGeom prst="roundRect">
            <a:avLst>
              <a:gd name="adj" fmla="val 444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723900">
              <a:srgbClr val="DFAA13">
                <a:alpha val="62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131E25-9E9D-C240-9032-34AC5E62B23A}"/>
              </a:ext>
            </a:extLst>
          </p:cNvPr>
          <p:cNvSpPr txBox="1"/>
          <p:nvPr/>
        </p:nvSpPr>
        <p:spPr>
          <a:xfrm>
            <a:off x="3853765" y="-6857153"/>
            <a:ext cx="4680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Infinite zoom Animation </a:t>
            </a:r>
          </a:p>
        </p:txBody>
      </p:sp>
      <p:pic>
        <p:nvPicPr>
          <p:cNvPr id="18" name="Online Media 17" title="Projet d'art">
            <a:hlinkClick r:id="" action="ppaction://media"/>
            <a:extLst>
              <a:ext uri="{FF2B5EF4-FFF2-40B4-BE49-F238E27FC236}">
                <a16:creationId xmlns:a16="http://schemas.microsoft.com/office/drawing/2014/main" id="{4D6DA962-09C9-7BB3-D5AC-FB59CC8BF13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1290846" y="-4772467"/>
            <a:ext cx="4931394" cy="2786244"/>
          </a:xfrm>
          <a:prstGeom prst="roundRect">
            <a:avLst>
              <a:gd name="adj" fmla="val 2385"/>
            </a:avLst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62B0AD-70B5-C46A-9C82-565FEF1729BD}"/>
              </a:ext>
            </a:extLst>
          </p:cNvPr>
          <p:cNvSpPr txBox="1"/>
          <p:nvPr/>
        </p:nvSpPr>
        <p:spPr>
          <a:xfrm>
            <a:off x="1457319" y="-1879618"/>
            <a:ext cx="4851550" cy="590431"/>
          </a:xfrm>
          <a:prstGeom prst="roundRect">
            <a:avLst>
              <a:gd name="adj" fmla="val 3240"/>
            </a:avLst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Loop portraying the changing architecture around the Cathedral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42CC8B-1DC5-F208-B648-59D354D2B567}"/>
              </a:ext>
            </a:extLst>
          </p:cNvPr>
          <p:cNvSpPr txBox="1"/>
          <p:nvPr/>
        </p:nvSpPr>
        <p:spPr>
          <a:xfrm>
            <a:off x="489947" y="-5957635"/>
            <a:ext cx="1934743" cy="590431"/>
          </a:xfrm>
          <a:prstGeom prst="roundRect">
            <a:avLst>
              <a:gd name="adj" fmla="val 3240"/>
            </a:avLst>
          </a:prstGeom>
          <a:solidFill>
            <a:srgbClr val="ECB9CB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1500"/>
              </a:spcAft>
            </a:pPr>
            <a:r>
              <a:rPr lang="en-US" sz="1600" b="1" i="0" dirty="0">
                <a:solidFill>
                  <a:srgbClr val="CF35A3"/>
                </a:solidFill>
                <a:effectLst/>
                <a:latin typeface="Poppins" panose="00000500000000000000" pitchFamily="2" charset="0"/>
              </a:rPr>
              <a:t>Make sure to loop the video! </a:t>
            </a:r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CFDD8350-3B78-2734-C177-AC04F5AC0E1F}"/>
              </a:ext>
            </a:extLst>
          </p:cNvPr>
          <p:cNvCxnSpPr>
            <a:cxnSpLocks/>
            <a:stCxn id="21" idx="2"/>
            <a:endCxn id="18" idx="1"/>
          </p:cNvCxnSpPr>
          <p:nvPr/>
        </p:nvCxnSpPr>
        <p:spPr>
          <a:xfrm rot="5400000">
            <a:off x="380154" y="-4456511"/>
            <a:ext cx="1987859" cy="166473"/>
          </a:xfrm>
          <a:prstGeom prst="curvedConnector4">
            <a:avLst>
              <a:gd name="adj1" fmla="val 25911"/>
              <a:gd name="adj2" fmla="val 490162"/>
            </a:avLst>
          </a:prstGeom>
          <a:ln>
            <a:solidFill>
              <a:srgbClr val="CF35A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building in a grassy field&#10;&#10;Description automatically generated">
            <a:extLst>
              <a:ext uri="{FF2B5EF4-FFF2-40B4-BE49-F238E27FC236}">
                <a16:creationId xmlns:a16="http://schemas.microsoft.com/office/drawing/2014/main" id="{C1834CA6-84F8-5FCC-8987-892334859A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148" y="-5662420"/>
            <a:ext cx="3768713" cy="2119901"/>
          </a:xfrm>
          <a:prstGeom prst="roundRect">
            <a:avLst>
              <a:gd name="adj" fmla="val 2385"/>
            </a:avLst>
          </a:prstGeom>
        </p:spPr>
      </p:pic>
      <p:pic>
        <p:nvPicPr>
          <p:cNvPr id="32" name="Picture 31" descr="A cartoon of a building&#10;&#10;Description automatically generated">
            <a:extLst>
              <a:ext uri="{FF2B5EF4-FFF2-40B4-BE49-F238E27FC236}">
                <a16:creationId xmlns:a16="http://schemas.microsoft.com/office/drawing/2014/main" id="{55B42698-D3F9-FF20-4BD3-A7CAF93720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750" y="-3403926"/>
            <a:ext cx="2515508" cy="2455572"/>
          </a:xfrm>
          <a:prstGeom prst="roundRect">
            <a:avLst>
              <a:gd name="adj" fmla="val 2385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7254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000">
        <p159:morph option="byObjec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795</Words>
  <Application>Microsoft Office PowerPoint</Application>
  <PresentationFormat>Widescreen</PresentationFormat>
  <Paragraphs>133</Paragraphs>
  <Slides>13</Slides>
  <Notes>13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Poppins</vt:lpstr>
      <vt:lpstr>Poppins 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ULike Kas</dc:creator>
  <cp:lastModifiedBy>ULike Kas</cp:lastModifiedBy>
  <cp:revision>12</cp:revision>
  <dcterms:created xsi:type="dcterms:W3CDTF">2025-01-24T08:10:09Z</dcterms:created>
  <dcterms:modified xsi:type="dcterms:W3CDTF">2025-02-01T17:46:06Z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2025-01-24T08:22:37Z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3e5e0031-d5b9-4772-85c0-1529e88a056d</vt:lpwstr>
  </property>
  <property fmtid="{D5CDD505-2E9C-101B-9397-08002B2CF9AE}" pid="7" name="MSIP_Label_defa4170-0d19-0005-0004-bc88714345d2_ActionId">
    <vt:lpwstr>1f811189-3e95-4b61-821a-d71efb031799</vt:lpwstr>
  </property>
  <property fmtid="{D5CDD505-2E9C-101B-9397-08002B2CF9AE}" pid="8" name="MSIP_Label_defa4170-0d19-0005-0004-bc88714345d2_ContentBits">
    <vt:lpwstr>0</vt:lpwstr>
  </property>
</Properties>
</file>